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9" r:id="rId2"/>
    <p:sldId id="312" r:id="rId3"/>
    <p:sldId id="311" r:id="rId4"/>
    <p:sldId id="313" r:id="rId5"/>
    <p:sldId id="317" r:id="rId6"/>
    <p:sldId id="314" r:id="rId7"/>
    <p:sldId id="315" r:id="rId8"/>
    <p:sldId id="316" r:id="rId9"/>
    <p:sldId id="307" r:id="rId10"/>
    <p:sldId id="265" r:id="rId11"/>
    <p:sldId id="290" r:id="rId12"/>
    <p:sldId id="291" r:id="rId13"/>
    <p:sldId id="292" r:id="rId14"/>
    <p:sldId id="293" r:id="rId15"/>
    <p:sldId id="297" r:id="rId16"/>
    <p:sldId id="298" r:id="rId17"/>
    <p:sldId id="270" r:id="rId18"/>
    <p:sldId id="271" r:id="rId19"/>
    <p:sldId id="281" r:id="rId20"/>
    <p:sldId id="273" r:id="rId21"/>
    <p:sldId id="299" r:id="rId22"/>
    <p:sldId id="274" r:id="rId23"/>
    <p:sldId id="272" r:id="rId24"/>
    <p:sldId id="275" r:id="rId25"/>
    <p:sldId id="310" r:id="rId26"/>
    <p:sldId id="288" r:id="rId27"/>
    <p:sldId id="329" r:id="rId28"/>
    <p:sldId id="326" r:id="rId29"/>
    <p:sldId id="327" r:id="rId30"/>
    <p:sldId id="328" r:id="rId31"/>
    <p:sldId id="318" r:id="rId32"/>
    <p:sldId id="319" r:id="rId33"/>
    <p:sldId id="320" r:id="rId34"/>
    <p:sldId id="321" r:id="rId35"/>
    <p:sldId id="322" r:id="rId36"/>
    <p:sldId id="323" r:id="rId37"/>
    <p:sldId id="30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18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66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9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63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E89ECA-8203-4482-8FF2-0899F452CA01}" type="datetimeFigureOut">
              <a:rPr lang="en-ID" smtClean="0"/>
              <a:t>01/02/2025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381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359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2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29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E63E45-B278-447C-A101-BBA92FA53BA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3A6121-6306-42FC-AC16-9C645342BB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690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mahesacenter.org/" TargetMode="External"/><Relationship Id="rId2" Type="http://schemas.openxmlformats.org/officeDocument/2006/relationships/hyperlink" Target="https://www.mahesainstitute.web.id/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443">
            <a:extLst>
              <a:ext uri="{FF2B5EF4-FFF2-40B4-BE49-F238E27FC236}">
                <a16:creationId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6599177" y="1298989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708993" y="1775755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2332455" y="4266884"/>
            <a:ext cx="962817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/>
              <a:t>Disampaikan</a:t>
            </a:r>
            <a:r>
              <a:rPr lang="en-US" sz="2800" dirty="0"/>
              <a:t> pada:</a:t>
            </a:r>
          </a:p>
          <a:p>
            <a:r>
              <a:rPr lang="en-US" sz="2800" dirty="0"/>
              <a:t>Workshop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dan </a:t>
            </a:r>
            <a:r>
              <a:rPr lang="en-US" sz="2800" dirty="0" err="1"/>
              <a:t>Penelitian</a:t>
            </a:r>
            <a:r>
              <a:rPr lang="en-US" sz="2800" dirty="0"/>
              <a:t> Hukum: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Tesis dan </a:t>
            </a:r>
            <a:r>
              <a:rPr lang="en-US" sz="2800" dirty="0" err="1"/>
              <a:t>Publikasi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pada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Bereputasi</a:t>
            </a:r>
            <a:r>
              <a:rPr lang="en-US" sz="2800" dirty="0"/>
              <a:t>, Magister </a:t>
            </a:r>
            <a:r>
              <a:rPr lang="en-US" sz="2800" dirty="0" err="1"/>
              <a:t>Ilmu</a:t>
            </a:r>
            <a:r>
              <a:rPr lang="en-US" sz="2800" dirty="0"/>
              <a:t> Hukum, </a:t>
            </a:r>
            <a:r>
              <a:rPr lang="en-US" sz="2800" dirty="0" err="1"/>
              <a:t>Pascasarjana</a:t>
            </a:r>
            <a:r>
              <a:rPr lang="en-US" sz="2800" dirty="0"/>
              <a:t>, Universitas Medan Area, </a:t>
            </a:r>
            <a:r>
              <a:rPr lang="en-US" sz="2800" dirty="0" err="1"/>
              <a:t>Sabtu</a:t>
            </a:r>
            <a:r>
              <a:rPr lang="en-US" sz="2800" dirty="0"/>
              <a:t>, 01 </a:t>
            </a:r>
            <a:r>
              <a:rPr lang="en-US" sz="2800" dirty="0" err="1"/>
              <a:t>Januari</a:t>
            </a:r>
            <a:r>
              <a:rPr lang="en-US" sz="2800" dirty="0"/>
              <a:t> 2025 (09.00 – </a:t>
            </a:r>
            <a:r>
              <a:rPr lang="en-US" sz="2800" dirty="0" err="1"/>
              <a:t>Selesai</a:t>
            </a:r>
            <a:r>
              <a:rPr lang="en-US" sz="2800" dirty="0"/>
              <a:t> WIB)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1451522" y="531995"/>
            <a:ext cx="103653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Memahami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Struktur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Umum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Sistematika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Penulisan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Artikel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Ilmiah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Untuk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Publikasi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Pada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Jurnal</a:t>
            </a:r>
            <a:r>
              <a:rPr lang="en-GB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Cambria" pitchFamily="18" charset="0"/>
              </a:rPr>
              <a:t>Terakreditasi</a:t>
            </a:r>
            <a:endParaRPr lang="ko-KR" altLang="en-US" sz="32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1446387" y="2902953"/>
            <a:ext cx="742496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3200" b="1" dirty="0">
                <a:latin typeface="Cambria" panose="02040503050406030204" pitchFamily="18" charset="0"/>
                <a:ea typeface="Cambria" panose="02040503050406030204" pitchFamily="18" charset="0"/>
              </a:rPr>
              <a:t>Agung Suharyanto,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S,Sn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M.Si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M.Ikom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21" y="161113"/>
            <a:ext cx="8090987" cy="5758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/>
              <a:t>STRUKTUR ARTIKEL ILMIAH: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99" y="1009299"/>
            <a:ext cx="8947053" cy="27576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artikel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10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 (1) </a:t>
            </a:r>
            <a:r>
              <a:rPr lang="en-US" sz="2800" dirty="0" err="1"/>
              <a:t>Judul</a:t>
            </a:r>
            <a:r>
              <a:rPr lang="en-US" sz="2800" dirty="0"/>
              <a:t> (2) </a:t>
            </a:r>
            <a:r>
              <a:rPr lang="en-US" sz="2800" dirty="0" err="1"/>
              <a:t>Baris</a:t>
            </a:r>
            <a:r>
              <a:rPr lang="en-US" sz="2800" dirty="0"/>
              <a:t> </a:t>
            </a:r>
            <a:r>
              <a:rPr lang="en-US" sz="2800" dirty="0" err="1"/>
              <a:t>Kepemilikan</a:t>
            </a:r>
            <a:r>
              <a:rPr lang="en-US" sz="2800" dirty="0"/>
              <a:t> (Author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Alamat</a:t>
            </a:r>
            <a:r>
              <a:rPr lang="en-US" sz="2800" dirty="0"/>
              <a:t>); (3) </a:t>
            </a:r>
            <a:r>
              <a:rPr lang="en-US" sz="2800" dirty="0" err="1"/>
              <a:t>Abstrak</a:t>
            </a:r>
            <a:r>
              <a:rPr lang="en-US" sz="2800" dirty="0"/>
              <a:t>; (4) Kata </a:t>
            </a:r>
            <a:r>
              <a:rPr lang="en-US" sz="2800" dirty="0" err="1"/>
              <a:t>Kunci</a:t>
            </a:r>
            <a:r>
              <a:rPr lang="en-US" sz="2800" dirty="0"/>
              <a:t>; (5) </a:t>
            </a:r>
            <a:r>
              <a:rPr lang="en-US" sz="2800" dirty="0" err="1"/>
              <a:t>Pendahuluan</a:t>
            </a:r>
            <a:r>
              <a:rPr lang="en-US" sz="2800" dirty="0"/>
              <a:t>; (6) </a:t>
            </a:r>
            <a:r>
              <a:rPr lang="en-US" sz="2800" dirty="0" err="1"/>
              <a:t>Metode</a:t>
            </a:r>
            <a:r>
              <a:rPr lang="id-ID" sz="2800" dirty="0"/>
              <a:t> Penelitian</a:t>
            </a:r>
            <a:r>
              <a:rPr lang="en-US" sz="2800" dirty="0"/>
              <a:t>; (7) Hasil dan </a:t>
            </a:r>
            <a:r>
              <a:rPr lang="en-US" sz="2800" dirty="0" err="1"/>
              <a:t>Pembahasan</a:t>
            </a:r>
            <a:r>
              <a:rPr lang="en-US" sz="2800" dirty="0"/>
              <a:t>; (8) </a:t>
            </a:r>
            <a:r>
              <a:rPr lang="en-US" sz="2800" dirty="0" err="1"/>
              <a:t>Simpulan</a:t>
            </a:r>
            <a:r>
              <a:rPr lang="en-US" sz="2800" dirty="0"/>
              <a:t>; (9) </a:t>
            </a:r>
            <a:r>
              <a:rPr lang="en-US" sz="2800" dirty="0" err="1"/>
              <a:t>Ucapan</a:t>
            </a:r>
            <a:r>
              <a:rPr lang="en-US" sz="2800" dirty="0"/>
              <a:t> </a:t>
            </a:r>
            <a:r>
              <a:rPr lang="en-US" sz="2800" dirty="0" err="1"/>
              <a:t>Terimakasih</a:t>
            </a:r>
            <a:r>
              <a:rPr lang="en-US" sz="2800" dirty="0"/>
              <a:t> (</a:t>
            </a:r>
            <a:r>
              <a:rPr lang="en-US" sz="2800" i="1" dirty="0"/>
              <a:t>Optional</a:t>
            </a:r>
            <a:r>
              <a:rPr lang="en-US" sz="2800" dirty="0"/>
              <a:t>) dan (10) Daftar </a:t>
            </a:r>
            <a:r>
              <a:rPr lang="en-US" sz="2800" dirty="0" err="1"/>
              <a:t>Pustaka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 err="1"/>
              <a:t>Adapun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artikel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non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9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 (1) </a:t>
            </a:r>
            <a:r>
              <a:rPr lang="en-US" sz="2800" dirty="0" err="1"/>
              <a:t>Judul</a:t>
            </a:r>
            <a:r>
              <a:rPr lang="en-US" sz="2800" dirty="0"/>
              <a:t>; (2) </a:t>
            </a:r>
            <a:r>
              <a:rPr lang="en-US" sz="2800" dirty="0" err="1"/>
              <a:t>Baris</a:t>
            </a:r>
            <a:r>
              <a:rPr lang="en-US" sz="2800" dirty="0"/>
              <a:t> </a:t>
            </a:r>
            <a:r>
              <a:rPr lang="en-US" sz="2800" dirty="0" err="1"/>
              <a:t>Kepemilikan</a:t>
            </a:r>
            <a:r>
              <a:rPr lang="en-US" sz="2800" dirty="0"/>
              <a:t>; (3) </a:t>
            </a:r>
            <a:r>
              <a:rPr lang="en-US" sz="2800" dirty="0" err="1"/>
              <a:t>Abstrak</a:t>
            </a:r>
            <a:r>
              <a:rPr lang="en-US" sz="2800" dirty="0"/>
              <a:t>; (4) Kata </a:t>
            </a:r>
            <a:r>
              <a:rPr lang="en-US" sz="2800" dirty="0" err="1"/>
              <a:t>Kunci</a:t>
            </a:r>
            <a:r>
              <a:rPr lang="en-US" sz="2800" dirty="0"/>
              <a:t>; (5) </a:t>
            </a:r>
            <a:r>
              <a:rPr lang="en-US" sz="2800" dirty="0" err="1"/>
              <a:t>Pendahuluan</a:t>
            </a:r>
            <a:r>
              <a:rPr lang="en-US" sz="2800" dirty="0"/>
              <a:t>; (6) </a:t>
            </a:r>
            <a:r>
              <a:rPr lang="en-US" sz="2800" dirty="0" err="1"/>
              <a:t>Pembahasan</a:t>
            </a:r>
            <a:r>
              <a:rPr lang="en-US" sz="2800" dirty="0"/>
              <a:t>; (7) </a:t>
            </a:r>
            <a:r>
              <a:rPr lang="en-US" sz="2800" dirty="0" err="1"/>
              <a:t>Simpulan</a:t>
            </a:r>
            <a:r>
              <a:rPr lang="en-US" sz="2800" dirty="0"/>
              <a:t>; (8) </a:t>
            </a:r>
            <a:r>
              <a:rPr lang="en-US" sz="2800" dirty="0" err="1"/>
              <a:t>Ucapan</a:t>
            </a:r>
            <a:r>
              <a:rPr lang="en-US" sz="2800" dirty="0"/>
              <a:t> </a:t>
            </a:r>
            <a:r>
              <a:rPr lang="en-US" sz="2800" dirty="0" err="1"/>
              <a:t>Terimakasih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(9)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Pustaka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40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350539" y="2756687"/>
            <a:ext cx="3261041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Artikel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endParaRPr lang="ko-KR" altLang="en-US" sz="26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9235" y="583119"/>
            <a:ext cx="5540105" cy="543619"/>
            <a:chOff x="4679235" y="442820"/>
            <a:chExt cx="5540105" cy="61608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5E557F8-B306-4E06-8A00-2031ACD30C1E}"/>
                </a:ext>
              </a:extLst>
            </p:cNvPr>
            <p:cNvSpPr txBox="1"/>
            <p:nvPr/>
          </p:nvSpPr>
          <p:spPr>
            <a:xfrm>
              <a:off x="5557500" y="500818"/>
              <a:ext cx="4661840" cy="558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Judul</a:t>
              </a:r>
              <a:endParaRPr lang="ko-KR" altLang="en-US" sz="2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D14DE4-2FBC-4503-B246-20162D1CEFEF}"/>
                </a:ext>
              </a:extLst>
            </p:cNvPr>
            <p:cNvSpPr txBox="1"/>
            <p:nvPr/>
          </p:nvSpPr>
          <p:spPr>
            <a:xfrm>
              <a:off x="4679235" y="442820"/>
              <a:ext cx="981106" cy="558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01</a:t>
              </a:r>
              <a:endParaRPr lang="ko-KR" altLang="en-US" sz="26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1659" y="1225236"/>
            <a:ext cx="6897165" cy="564140"/>
            <a:chOff x="4679235" y="1626041"/>
            <a:chExt cx="6029041" cy="56414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E11184C-6E25-4BD5-A173-A88DA895C2BC}"/>
                </a:ext>
              </a:extLst>
            </p:cNvPr>
            <p:cNvSpPr txBox="1"/>
            <p:nvPr/>
          </p:nvSpPr>
          <p:spPr>
            <a:xfrm>
              <a:off x="5540991" y="1697738"/>
              <a:ext cx="5167285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Baris</a:t>
              </a:r>
              <a:r>
                <a:rPr lang="en-US" sz="2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Kepemilikan</a:t>
              </a:r>
              <a:r>
                <a:rPr lang="en-US" sz="2600" dirty="0">
                  <a:latin typeface="Cambria" panose="02040503050406030204" pitchFamily="18" charset="0"/>
                  <a:ea typeface="Cambria" panose="02040503050406030204" pitchFamily="18" charset="0"/>
                </a:rPr>
                <a:t> (Author </a:t>
              </a:r>
              <a:r>
                <a:rPr lang="en-US" sz="2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dan</a:t>
              </a:r>
              <a:r>
                <a:rPr lang="en-US" sz="2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Alamat</a:t>
              </a:r>
              <a:r>
                <a:rPr lang="en-US" sz="2600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ko-KR" altLang="en-US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9D4BB0A-6119-434A-82C9-538BB3E6FD8E}"/>
                </a:ext>
              </a:extLst>
            </p:cNvPr>
            <p:cNvSpPr txBox="1"/>
            <p:nvPr/>
          </p:nvSpPr>
          <p:spPr>
            <a:xfrm>
              <a:off x="4679235" y="1626041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02</a:t>
              </a:r>
              <a:endParaRPr lang="ko-KR" altLang="en-US" sz="2600" b="1" dirty="0">
                <a:solidFill>
                  <a:schemeClr val="accent2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80828" y="1855990"/>
            <a:ext cx="6710958" cy="496079"/>
            <a:chOff x="4671219" y="2885283"/>
            <a:chExt cx="6710958" cy="49607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2890FE0-FF08-42D5-813D-68CAAF6E92EA}"/>
                </a:ext>
              </a:extLst>
            </p:cNvPr>
            <p:cNvSpPr txBox="1"/>
            <p:nvPr/>
          </p:nvSpPr>
          <p:spPr>
            <a:xfrm>
              <a:off x="5557500" y="2888919"/>
              <a:ext cx="5824677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600" dirty="0" err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Abstrak</a:t>
              </a:r>
              <a:endParaRPr lang="ko-KR" altLang="en-US" sz="2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3F4EA97-0559-483C-B9FC-3CF15181E6D4}"/>
                </a:ext>
              </a:extLst>
            </p:cNvPr>
            <p:cNvSpPr txBox="1"/>
            <p:nvPr/>
          </p:nvSpPr>
          <p:spPr>
            <a:xfrm>
              <a:off x="4671219" y="2885283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03</a:t>
              </a:r>
              <a:endParaRPr lang="ko-KR" altLang="en-US" sz="2600" b="1" dirty="0">
                <a:solidFill>
                  <a:schemeClr val="accent3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51332" y="2442549"/>
            <a:ext cx="5597142" cy="532784"/>
            <a:chOff x="4671219" y="4188271"/>
            <a:chExt cx="5597142" cy="53278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0C64F6-4337-4657-86FD-2347BDDD5FC1}"/>
                </a:ext>
              </a:extLst>
            </p:cNvPr>
            <p:cNvSpPr txBox="1"/>
            <p:nvPr/>
          </p:nvSpPr>
          <p:spPr>
            <a:xfrm>
              <a:off x="5606521" y="4228612"/>
              <a:ext cx="4661840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6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Kata </a:t>
              </a:r>
              <a:r>
                <a:rPr lang="en-US" sz="2600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Kunci</a:t>
              </a:r>
              <a:endParaRPr lang="ko-KR" alt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9330E34-78B7-4EFF-B456-4C4900BFD6C0}"/>
                </a:ext>
              </a:extLst>
            </p:cNvPr>
            <p:cNvSpPr txBox="1"/>
            <p:nvPr/>
          </p:nvSpPr>
          <p:spPr>
            <a:xfrm>
              <a:off x="4671219" y="4188271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04</a:t>
              </a:r>
              <a:endParaRPr lang="ko-KR" altLang="en-US" sz="2600" b="1" dirty="0">
                <a:solidFill>
                  <a:schemeClr val="accent4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51332" y="2988760"/>
            <a:ext cx="5600333" cy="533270"/>
            <a:chOff x="4804961" y="5267394"/>
            <a:chExt cx="5600333" cy="53327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8E1A3A5-C72C-434F-AC73-1061340EB590}"/>
                </a:ext>
              </a:extLst>
            </p:cNvPr>
            <p:cNvSpPr txBox="1"/>
            <p:nvPr/>
          </p:nvSpPr>
          <p:spPr>
            <a:xfrm>
              <a:off x="5743454" y="5308221"/>
              <a:ext cx="4661840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6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Arial" pitchFamily="34" charset="0"/>
                </a:rPr>
                <a:t>Pendahuluan</a:t>
              </a:r>
              <a:endParaRPr lang="ko-KR" alt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2D4318F-542A-4257-9878-579504C04174}"/>
                </a:ext>
              </a:extLst>
            </p:cNvPr>
            <p:cNvSpPr txBox="1"/>
            <p:nvPr/>
          </p:nvSpPr>
          <p:spPr>
            <a:xfrm>
              <a:off x="4804961" y="5267394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05</a:t>
              </a:r>
              <a:endParaRPr lang="ko-KR" altLang="en-US" sz="2600" b="1" dirty="0">
                <a:solidFill>
                  <a:schemeClr val="accent5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98466" y="4361145"/>
            <a:ext cx="5537862" cy="507315"/>
            <a:chOff x="4679235" y="425966"/>
            <a:chExt cx="5537862" cy="5749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E557F8-B306-4E06-8A00-2031ACD30C1E}"/>
                </a:ext>
              </a:extLst>
            </p:cNvPr>
            <p:cNvSpPr txBox="1"/>
            <p:nvPr/>
          </p:nvSpPr>
          <p:spPr>
            <a:xfrm>
              <a:off x="5555257" y="425966"/>
              <a:ext cx="4661840" cy="558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600" dirty="0">
                  <a:latin typeface="Cambria" panose="02040503050406030204" pitchFamily="18" charset="0"/>
                  <a:ea typeface="Cambria" panose="02040503050406030204" pitchFamily="18" charset="0"/>
                </a:rPr>
                <a:t>Hasil dan </a:t>
              </a:r>
              <a:r>
                <a:rPr lang="en-US" altLang="ko-KR" sz="2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Pembahasan</a:t>
              </a:r>
              <a:endParaRPr lang="ko-KR" altLang="en-US" sz="2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D14DE4-2FBC-4503-B246-20162D1CEFEF}"/>
                </a:ext>
              </a:extLst>
            </p:cNvPr>
            <p:cNvSpPr txBox="1"/>
            <p:nvPr/>
          </p:nvSpPr>
          <p:spPr>
            <a:xfrm>
              <a:off x="4679235" y="442820"/>
              <a:ext cx="981106" cy="558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07</a:t>
              </a:r>
              <a:endParaRPr lang="ko-KR" altLang="en-US" sz="26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98466" y="4899895"/>
            <a:ext cx="5535622" cy="515445"/>
            <a:chOff x="4679235" y="1626041"/>
            <a:chExt cx="5535622" cy="5154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11184C-6E25-4BD5-A173-A88DA895C2BC}"/>
                </a:ext>
              </a:extLst>
            </p:cNvPr>
            <p:cNvSpPr txBox="1"/>
            <p:nvPr/>
          </p:nvSpPr>
          <p:spPr>
            <a:xfrm>
              <a:off x="5553017" y="1649043"/>
              <a:ext cx="4661840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600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Simpulan</a:t>
              </a:r>
              <a:endParaRPr lang="ko-KR" altLang="en-US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D4BB0A-6119-434A-82C9-538BB3E6FD8E}"/>
                </a:ext>
              </a:extLst>
            </p:cNvPr>
            <p:cNvSpPr txBox="1"/>
            <p:nvPr/>
          </p:nvSpPr>
          <p:spPr>
            <a:xfrm>
              <a:off x="4679235" y="1626041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08</a:t>
              </a:r>
              <a:endParaRPr lang="ko-KR" altLang="en-US" sz="2600" b="1" dirty="0">
                <a:solidFill>
                  <a:schemeClr val="accent2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9235" y="5350450"/>
            <a:ext cx="6698459" cy="550468"/>
            <a:chOff x="4671219" y="2885283"/>
            <a:chExt cx="6698459" cy="55046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890FE0-FF08-42D5-813D-68CAAF6E92EA}"/>
                </a:ext>
              </a:extLst>
            </p:cNvPr>
            <p:cNvSpPr txBox="1"/>
            <p:nvPr/>
          </p:nvSpPr>
          <p:spPr>
            <a:xfrm>
              <a:off x="5545001" y="2943308"/>
              <a:ext cx="5824677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600" b="1" dirty="0" err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Ucapan</a:t>
              </a:r>
              <a:r>
                <a:rPr lang="en-US" altLang="ko-KR" sz="2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altLang="ko-KR" sz="2600" b="1" dirty="0" err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Terimakasih</a:t>
              </a:r>
              <a:r>
                <a:rPr lang="en-US" altLang="ko-KR" sz="2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(Optional)</a:t>
              </a:r>
              <a:endParaRPr lang="ko-KR" altLang="en-US" sz="2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F4EA97-0559-483C-B9FC-3CF15181E6D4}"/>
                </a:ext>
              </a:extLst>
            </p:cNvPr>
            <p:cNvSpPr txBox="1"/>
            <p:nvPr/>
          </p:nvSpPr>
          <p:spPr>
            <a:xfrm>
              <a:off x="4671219" y="2885283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09</a:t>
              </a:r>
              <a:endParaRPr lang="ko-KR" altLang="en-US" sz="2600" b="1" dirty="0">
                <a:solidFill>
                  <a:schemeClr val="accent3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82709" y="5912202"/>
            <a:ext cx="5565765" cy="518250"/>
            <a:chOff x="4671219" y="4162464"/>
            <a:chExt cx="5565765" cy="5182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0C64F6-4337-4657-86FD-2347BDDD5FC1}"/>
                </a:ext>
              </a:extLst>
            </p:cNvPr>
            <p:cNvSpPr txBox="1"/>
            <p:nvPr/>
          </p:nvSpPr>
          <p:spPr>
            <a:xfrm>
              <a:off x="5575144" y="4162464"/>
              <a:ext cx="4661840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600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Daftar</a:t>
              </a:r>
              <a:r>
                <a:rPr lang="en-US" sz="26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Pustaka</a:t>
              </a:r>
              <a:endParaRPr lang="ko-KR" alt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330E34-78B7-4EFF-B456-4C4900BFD6C0}"/>
                </a:ext>
              </a:extLst>
            </p:cNvPr>
            <p:cNvSpPr txBox="1"/>
            <p:nvPr/>
          </p:nvSpPr>
          <p:spPr>
            <a:xfrm>
              <a:off x="4671219" y="4188271"/>
              <a:ext cx="981106" cy="492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10</a:t>
              </a:r>
              <a:endParaRPr lang="ko-KR" altLang="en-US" sz="2600" b="1" dirty="0">
                <a:solidFill>
                  <a:schemeClr val="accent4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74C072-73A7-1DD7-82EE-DB57C05FBD2F}"/>
              </a:ext>
            </a:extLst>
          </p:cNvPr>
          <p:cNvGrpSpPr/>
          <p:nvPr/>
        </p:nvGrpSpPr>
        <p:grpSpPr>
          <a:xfrm>
            <a:off x="4673889" y="3717133"/>
            <a:ext cx="5537862" cy="507315"/>
            <a:chOff x="4679235" y="425966"/>
            <a:chExt cx="5537862" cy="5749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D8D883-86DB-734B-3B4C-CB4E3EFD7C3B}"/>
                </a:ext>
              </a:extLst>
            </p:cNvPr>
            <p:cNvSpPr txBox="1"/>
            <p:nvPr/>
          </p:nvSpPr>
          <p:spPr>
            <a:xfrm>
              <a:off x="5555257" y="425966"/>
              <a:ext cx="4661840" cy="558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6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cs typeface="Arial" pitchFamily="34" charset="0"/>
                </a:rPr>
                <a:t>Metode</a:t>
              </a:r>
              <a:r>
                <a:rPr lang="en-US" altLang="ko-KR" sz="26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altLang="ko-KR" sz="26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cs typeface="Arial" pitchFamily="34" charset="0"/>
                </a:rPr>
                <a:t>Penelitian</a:t>
              </a:r>
              <a:endParaRPr lang="ko-KR" altLang="en-US" sz="2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E6B808-DEB5-164C-0B1B-780BE560CCC0}"/>
                </a:ext>
              </a:extLst>
            </p:cNvPr>
            <p:cNvSpPr txBox="1"/>
            <p:nvPr/>
          </p:nvSpPr>
          <p:spPr>
            <a:xfrm>
              <a:off x="4679235" y="442820"/>
              <a:ext cx="981106" cy="558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06</a:t>
              </a:r>
              <a:endParaRPr lang="ko-KR" altLang="en-US" sz="26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7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26796" y="341014"/>
            <a:ext cx="12192001" cy="1605620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-340978" y="76374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Judul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-1909985" y="858626"/>
            <a:ext cx="13533202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539057" y="4730624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4498732" y="427430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830871" y="4600445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1486103" y="3637765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2259406" y="2602592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767477" y="1922815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778248" y="5453129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5345977" y="3875263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734572" y="3726646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499068" y="4296208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661183" y="1873638"/>
            <a:ext cx="1528586" cy="2331598"/>
            <a:chOff x="8121550" y="3125447"/>
            <a:chExt cx="1101023" cy="1679422"/>
          </a:xfrm>
        </p:grpSpPr>
        <p:sp>
          <p:nvSpPr>
            <p:cNvPr id="236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483986" y="3559442"/>
            <a:ext cx="1528586" cy="2331598"/>
            <a:chOff x="8121550" y="3125447"/>
            <a:chExt cx="1101023" cy="1679422"/>
          </a:xfrm>
        </p:grpSpPr>
        <p:sp>
          <p:nvSpPr>
            <p:cNvPr id="241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1433407" y="2553259"/>
            <a:ext cx="101966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err="1">
                <a:latin typeface="Cambria" pitchFamily="18" charset="0"/>
              </a:rPr>
              <a:t>Ringkas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dan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informatif</a:t>
            </a:r>
            <a:r>
              <a:rPr lang="en-GB" sz="3000" dirty="0">
                <a:latin typeface="Cambria" pitchFamily="18" charset="0"/>
              </a:rPr>
              <a:t>, </a:t>
            </a:r>
            <a:r>
              <a:rPr lang="en-GB" sz="3000" dirty="0" err="1">
                <a:latin typeface="Cambria" pitchFamily="18" charset="0"/>
              </a:rPr>
              <a:t>tidak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lebih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dari</a:t>
            </a:r>
            <a:r>
              <a:rPr lang="en-GB" sz="3000" dirty="0">
                <a:latin typeface="Cambria" pitchFamily="18" charset="0"/>
              </a:rPr>
              <a:t> 15</a:t>
            </a:r>
            <a:r>
              <a:rPr lang="id-ID" sz="3000" dirty="0">
                <a:latin typeface="Cambria" pitchFamily="18" charset="0"/>
              </a:rPr>
              <a:t> kata</a:t>
            </a:r>
            <a:r>
              <a:rPr lang="en-GB" sz="3000" dirty="0">
                <a:latin typeface="Cambria" pitchFamily="18" charset="0"/>
              </a:rPr>
              <a:t>, </a:t>
            </a:r>
            <a:r>
              <a:rPr lang="en-GB" sz="3000" dirty="0" err="1">
                <a:latin typeface="Cambria" pitchFamily="18" charset="0"/>
              </a:rPr>
              <a:t>sudah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termasuk</a:t>
            </a:r>
            <a:r>
              <a:rPr lang="en-GB" sz="3000" dirty="0">
                <a:latin typeface="Cambria" pitchFamily="18" charset="0"/>
              </a:rPr>
              <a:t> kata </a:t>
            </a:r>
            <a:r>
              <a:rPr lang="en-GB" sz="3000" dirty="0" err="1">
                <a:latin typeface="Cambria" pitchFamily="18" charset="0"/>
              </a:rPr>
              <a:t>penghubung</a:t>
            </a:r>
            <a:r>
              <a:rPr lang="id-ID" sz="3000" dirty="0">
                <a:latin typeface="Cambria" pitchFamily="18" charset="0"/>
              </a:rPr>
              <a:t> dan menggunakan huruf kapital di setiap awal kata kecuali kata penghubung</a:t>
            </a:r>
            <a:r>
              <a:rPr lang="en-GB" sz="3000" dirty="0">
                <a:latin typeface="Cambria" pitchFamily="18" charset="0"/>
              </a:rPr>
              <a:t>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err="1">
                <a:latin typeface="Cambria" pitchFamily="18" charset="0"/>
              </a:rPr>
              <a:t>Hindari</a:t>
            </a:r>
            <a:r>
              <a:rPr lang="en-GB" sz="3000" dirty="0">
                <a:latin typeface="Cambria" pitchFamily="18" charset="0"/>
              </a:rPr>
              <a:t> kata </a:t>
            </a:r>
            <a:r>
              <a:rPr lang="en-GB" sz="3000" dirty="0" err="1">
                <a:latin typeface="Cambria" pitchFamily="18" charset="0"/>
              </a:rPr>
              <a:t>penghubung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dan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penyebutan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ob</a:t>
            </a:r>
            <a:r>
              <a:rPr lang="id-ID" sz="3000" dirty="0">
                <a:latin typeface="Cambria" pitchFamily="18" charset="0"/>
              </a:rPr>
              <a:t>j</a:t>
            </a:r>
            <a:r>
              <a:rPr lang="en-GB" sz="3000" dirty="0" err="1">
                <a:latin typeface="Cambria" pitchFamily="18" charset="0"/>
              </a:rPr>
              <a:t>ek</a:t>
            </a:r>
            <a:r>
              <a:rPr lang="en-GB" sz="3000" dirty="0">
                <a:latin typeface="Cambria" pitchFamily="18" charset="0"/>
              </a:rPr>
              <a:t>, </a:t>
            </a:r>
            <a:r>
              <a:rPr lang="en-GB" sz="3000" dirty="0" err="1">
                <a:latin typeface="Cambria" pitchFamily="18" charset="0"/>
              </a:rPr>
              <a:t>tempat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atau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bahan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penelitian</a:t>
            </a:r>
            <a:r>
              <a:rPr lang="en-GB" sz="3000" dirty="0">
                <a:latin typeface="Cambria" pitchFamily="18" charset="0"/>
              </a:rPr>
              <a:t> yang </a:t>
            </a:r>
            <a:r>
              <a:rPr lang="en-GB" sz="3000" dirty="0" err="1">
                <a:latin typeface="Cambria" pitchFamily="18" charset="0"/>
              </a:rPr>
              <a:t>sangat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terperinci</a:t>
            </a:r>
            <a:r>
              <a:rPr lang="en-GB" sz="3000" dirty="0">
                <a:latin typeface="Cambria" pitchFamily="18" charset="0"/>
              </a:rPr>
              <a:t>.</a:t>
            </a:r>
            <a:endParaRPr lang="en-US" sz="3000" dirty="0">
              <a:latin typeface="Cambria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err="1">
                <a:latin typeface="Cambria" pitchFamily="18" charset="0"/>
              </a:rPr>
              <a:t>Judul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mengandung</a:t>
            </a:r>
            <a:r>
              <a:rPr lang="en-GB" sz="3000" dirty="0">
                <a:latin typeface="Cambria" pitchFamily="18" charset="0"/>
              </a:rPr>
              <a:t> kata-kata </a:t>
            </a:r>
            <a:r>
              <a:rPr lang="en-GB" sz="3000" dirty="0" err="1">
                <a:latin typeface="Cambria" pitchFamily="18" charset="0"/>
              </a:rPr>
              <a:t>kunci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dari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topik</a:t>
            </a:r>
            <a:r>
              <a:rPr lang="en-GB" sz="3000" dirty="0">
                <a:latin typeface="Cambria" pitchFamily="18" charset="0"/>
              </a:rPr>
              <a:t> yang </a:t>
            </a:r>
            <a:r>
              <a:rPr lang="en-GB" sz="3000" dirty="0" err="1">
                <a:latin typeface="Cambria" pitchFamily="18" charset="0"/>
              </a:rPr>
              <a:t>diteliti</a:t>
            </a:r>
            <a:r>
              <a:rPr lang="en-GB" sz="3000" dirty="0">
                <a:latin typeface="Cambria" pitchFamily="18" charset="0"/>
              </a:rPr>
              <a:t>.</a:t>
            </a:r>
            <a:endParaRPr lang="en-US" sz="3000" dirty="0">
              <a:latin typeface="Cambria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err="1">
                <a:latin typeface="Cambria" pitchFamily="18" charset="0"/>
              </a:rPr>
              <a:t>Hindari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penggunaan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singkatan</a:t>
            </a:r>
            <a:r>
              <a:rPr lang="en-GB" sz="3000" dirty="0">
                <a:latin typeface="Cambria" pitchFamily="18" charset="0"/>
              </a:rPr>
              <a:t>, </a:t>
            </a:r>
            <a:r>
              <a:rPr lang="en-GB" sz="3000" dirty="0" err="1">
                <a:latin typeface="Cambria" pitchFamily="18" charset="0"/>
              </a:rPr>
              <a:t>rumus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dan</a:t>
            </a:r>
            <a:r>
              <a:rPr lang="en-GB" sz="3000" dirty="0">
                <a:latin typeface="Cambria" pitchFamily="18" charset="0"/>
              </a:rPr>
              <a:t> </a:t>
            </a:r>
            <a:r>
              <a:rPr lang="en-GB" sz="3000" dirty="0" err="1">
                <a:latin typeface="Cambria" pitchFamily="18" charset="0"/>
              </a:rPr>
              <a:t>rujukan</a:t>
            </a:r>
            <a:r>
              <a:rPr lang="en-GB" sz="3000" dirty="0">
                <a:latin typeface="Cambria" pitchFamily="18" charset="0"/>
              </a:rPr>
              <a:t>.</a:t>
            </a:r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26796" y="341014"/>
            <a:ext cx="12192001" cy="1605620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-340978" y="76374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Abstrak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-1909985" y="858626"/>
            <a:ext cx="13533202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539057" y="4730624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4498732" y="427430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830871" y="4600445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1486103" y="3637765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2259406" y="2602592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767477" y="1922815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778248" y="5453129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5345977" y="3875263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734572" y="3726646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499068" y="4296208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661183" y="1873638"/>
            <a:ext cx="1528586" cy="2331598"/>
            <a:chOff x="8121550" y="3125447"/>
            <a:chExt cx="1101023" cy="1679422"/>
          </a:xfrm>
        </p:grpSpPr>
        <p:sp>
          <p:nvSpPr>
            <p:cNvPr id="236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483986" y="3559442"/>
            <a:ext cx="1528586" cy="2331598"/>
            <a:chOff x="8121550" y="3125447"/>
            <a:chExt cx="1101023" cy="1679422"/>
          </a:xfrm>
        </p:grpSpPr>
        <p:sp>
          <p:nvSpPr>
            <p:cNvPr id="241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1403694" y="2057609"/>
            <a:ext cx="10196613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Abstrak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faktual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simpulan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Abstrak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paragraf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abstrak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berkisar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150 - 200 kata.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Hindari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perujukan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singkatan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F0000"/>
                </a:solidFill>
              </a:rPr>
              <a:t>Artikel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atau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tulisan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ini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bertujuan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untuk</a:t>
            </a:r>
            <a:r>
              <a:rPr lang="en-GB" sz="2800" dirty="0">
                <a:solidFill>
                  <a:srgbClr val="FF0000"/>
                </a:solidFill>
              </a:rPr>
              <a:t>........ </a:t>
            </a:r>
            <a:r>
              <a:rPr lang="en-GB" sz="2800" dirty="0" err="1">
                <a:solidFill>
                  <a:srgbClr val="FF0000"/>
                </a:solidFill>
              </a:rPr>
              <a:t>Masalah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difokuskan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pada</a:t>
            </a:r>
            <a:r>
              <a:rPr lang="en-GB" sz="2800" dirty="0">
                <a:solidFill>
                  <a:srgbClr val="FF0000"/>
                </a:solidFill>
              </a:rPr>
              <a:t>........ </a:t>
            </a:r>
            <a:r>
              <a:rPr lang="en-GB" sz="2800" dirty="0" err="1">
                <a:solidFill>
                  <a:srgbClr val="FF0000"/>
                </a:solidFill>
              </a:rPr>
              <a:t>Guna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mendekati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masalah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ini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dipergunakan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acuan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teori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dari</a:t>
            </a:r>
            <a:r>
              <a:rPr lang="en-GB" sz="2800" dirty="0">
                <a:solidFill>
                  <a:srgbClr val="FF0000"/>
                </a:solidFill>
              </a:rPr>
              <a:t>...... Data-data </a:t>
            </a:r>
            <a:r>
              <a:rPr lang="en-GB" sz="2800" dirty="0" err="1">
                <a:solidFill>
                  <a:srgbClr val="FF0000"/>
                </a:solidFill>
              </a:rPr>
              <a:t>dikumpulkan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melalui</a:t>
            </a:r>
            <a:r>
              <a:rPr lang="en-GB" sz="2800" dirty="0">
                <a:solidFill>
                  <a:srgbClr val="FF0000"/>
                </a:solidFill>
              </a:rPr>
              <a:t>..... </a:t>
            </a:r>
            <a:r>
              <a:rPr lang="en-GB" sz="2800" dirty="0" err="1">
                <a:solidFill>
                  <a:srgbClr val="FF0000"/>
                </a:solidFill>
              </a:rPr>
              <a:t>dan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dianalisis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secara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kualitatif</a:t>
            </a:r>
            <a:r>
              <a:rPr lang="en-GB" sz="2800" dirty="0">
                <a:solidFill>
                  <a:srgbClr val="FF0000"/>
                </a:solidFill>
              </a:rPr>
              <a:t>.  </a:t>
            </a:r>
            <a:r>
              <a:rPr lang="en-GB" sz="2800" dirty="0" err="1">
                <a:solidFill>
                  <a:srgbClr val="FF0000"/>
                </a:solidFill>
              </a:rPr>
              <a:t>Kajian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ini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menyimpulkan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bahwa</a:t>
            </a:r>
            <a:r>
              <a:rPr lang="en-GB" sz="2800" dirty="0">
                <a:solidFill>
                  <a:srgbClr val="FF0000"/>
                </a:solidFill>
              </a:rPr>
              <a:t>..........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733660" y="221606"/>
            <a:ext cx="10749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Kata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988747" y="1517292"/>
            <a:ext cx="106717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Kata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5 kata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kata.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kata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dipisahkan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koma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Hindari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kata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penghubung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lain-lain).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1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733660" y="283161"/>
            <a:ext cx="107492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PENDAHULUAN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1076465" y="858243"/>
            <a:ext cx="10671769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Hindari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sub-sub di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pendahuluan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Pendahuluan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hendaknya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latar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permasalahan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Persentase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pendahuluan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10-15%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manuskrip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ditunjukkan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menuliskan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keluarga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penulis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terbitan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bodynote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penulis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sitasi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APA Style. </a:t>
            </a:r>
          </a:p>
        </p:txBody>
      </p:sp>
    </p:spTree>
    <p:extLst>
      <p:ext uri="{BB962C8B-B14F-4D97-AF65-F5344CB8AC3E}">
        <p14:creationId xmlns:p14="http://schemas.microsoft.com/office/powerpoint/2010/main" val="16789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1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733660" y="221606"/>
            <a:ext cx="10749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Pendahuluan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1076465" y="1229089"/>
            <a:ext cx="10671769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Landasan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kalimat-kalimat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benar-benar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Berikan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terdahulu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novelty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kebaruan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terutama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diambil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pernah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publish di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jurnal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Pendahuluan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diakhiri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deskriptif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9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1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98" y="200160"/>
            <a:ext cx="6340312" cy="684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4000" b="1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METODE PENELITIAN</a:t>
            </a:r>
            <a:endParaRPr lang="en-US" sz="4000" cap="none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29" y="1034916"/>
            <a:ext cx="11048100" cy="56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Kuantitatif</a:t>
            </a:r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dikenal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sebutkan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metodenya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saja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diperlukan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sebutkan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acuan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sub</a:t>
            </a: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diteliti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rancangan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percobaan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sampel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data,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statistik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Hindari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rumus-rumus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statistik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berlebihan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3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4" y="808551"/>
            <a:ext cx="11048501" cy="59554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GB" altLang="en-US" sz="3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Kuantitatif</a:t>
            </a:r>
            <a:endParaRPr kumimoji="0" lang="en-GB" altLang="en-US" sz="3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sto MT" panose="0204060305050503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Pada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umumnya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jurnal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internasional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tidak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menginginkan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bahasa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statistik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(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seperti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: </a:t>
            </a:r>
            <a:r>
              <a:rPr kumimoji="0" lang="en-GB" altLang="en-US" sz="3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significantly different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kumimoji="0" lang="en-GB" altLang="en-US" sz="3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treatment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dll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)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ditulis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pembahasan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Hindari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copy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dan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paste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analisis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statistik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langsung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dari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software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pengolah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data </a:t>
            </a:r>
            <a:r>
              <a:rPr kumimoji="0" lang="en-GB" altLang="en-US" sz="3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statistik</a:t>
            </a:r>
            <a:r>
              <a:rPr kumimoji="0" lang="en-GB" altLang="en-US" sz="3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</a:t>
            </a:r>
            <a:endParaRPr kumimoji="0" lang="en-US" altLang="en-U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US" altLang="en-US" sz="3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Tabel</a:t>
            </a:r>
            <a: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menggunakan</a:t>
            </a:r>
            <a: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table </a:t>
            </a:r>
            <a:r>
              <a:rPr kumimoji="0" lang="en-US" altLang="en-US" sz="3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terbuka</a:t>
            </a:r>
            <a: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(open 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Materi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pembahasan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terutama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mengupas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apakah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didapat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sesuai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dengan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hipotesis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tidak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dan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kemukakan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1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argumentasinya</a:t>
            </a:r>
            <a:r>
              <a:rPr lang="en-GB" altLang="en-US" sz="3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Sub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bab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3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Sub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bab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endParaRPr lang="en-US" sz="3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865" y="398449"/>
            <a:ext cx="6760970" cy="8202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alt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Hasil</a:t>
            </a:r>
            <a:r>
              <a:rPr lang="en-GB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dan</a:t>
            </a:r>
            <a:r>
              <a:rPr lang="en-GB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Pembahasan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837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98" y="200160"/>
            <a:ext cx="6340312" cy="684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4000" b="1" cap="none" dirty="0">
                <a:latin typeface="Cambria" panose="02040503050406030204" pitchFamily="18" charset="0"/>
                <a:ea typeface="Cambria" panose="02040503050406030204" pitchFamily="18" charset="0"/>
              </a:rPr>
              <a:t>METODE PENELITIAN</a:t>
            </a:r>
            <a:endParaRPr lang="en-US" sz="4000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29" y="1034915"/>
            <a:ext cx="11222912" cy="56886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Kualitatif</a:t>
            </a:r>
            <a:endParaRPr lang="en-GB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materi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menyesuaikan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dikenal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sebutkan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metodenya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saja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diperlukan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sebutkan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acuan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bagaiman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ketika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lapangan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pembaca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mengerti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lapangan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ketika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751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0418" y="4459027"/>
            <a:ext cx="7804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Jurnal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Ilmiah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Medan Area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(2017 –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Administrasi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Publik, FISIPOL, UMA</a:t>
            </a:r>
          </a:p>
          <a:p>
            <a:pPr eaLnBrk="0" hangingPunct="0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0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20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: JAP, JPPUMA,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Perspektif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Pelita Masyarakat (UMA)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Founder of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Mahesa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Center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972" y="914399"/>
            <a:ext cx="2537138" cy="66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Profil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820214" y="179341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20"/>
              </a:spcBef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SINTA: 231535</a:t>
            </a:r>
            <a:endParaRPr lang="en-US" sz="2000" b="1" dirty="0">
              <a:solidFill>
                <a:srgbClr val="6666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20"/>
              </a:spcBef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Scopus: 57200991886</a:t>
            </a:r>
            <a:endParaRPr lang="en-US" sz="2000" b="1" dirty="0">
              <a:solidFill>
                <a:srgbClr val="6666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ORCID: 000</a:t>
            </a:r>
            <a:r>
              <a:rPr lang="en-US" sz="2000" b="1" spc="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spc="-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0002</a:t>
            </a:r>
            <a:r>
              <a:rPr lang="en-US" sz="2000" b="1" spc="-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7147</a:t>
            </a:r>
            <a:r>
              <a:rPr lang="en-US" sz="2000" b="1" spc="-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6079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2106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9611"/>
            <a:ext cx="6873392" cy="6763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alt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Hasil</a:t>
            </a:r>
            <a:r>
              <a:rPr lang="en-GB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dan</a:t>
            </a:r>
            <a:r>
              <a:rPr lang="en-GB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Pembahasan</a:t>
            </a:r>
            <a:endParaRPr lang="en-U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5" y="1139681"/>
            <a:ext cx="10650307" cy="5124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Format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penelitian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dan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pembahasan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tidak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dipisahkan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mengingat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jumlah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halaman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tersedia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bagi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penulis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terbatas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Pengutipan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rujukan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pembahasan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jangan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terlalu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panjang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(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bila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perlu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dihindari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diparafrase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).</a:t>
            </a: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Sitasi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penelitian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pendapat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orang lain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hendaknya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disarikan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dituliskan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kalimat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sendiri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(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tidak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menggunakan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kalimat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persis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sama</a:t>
            </a:r>
            <a:r>
              <a:rPr kumimoji="0" lang="en-GB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Kumpulan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penelitian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sejenis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dapat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dirujuk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secara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3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berkelompok</a:t>
            </a:r>
            <a:r>
              <a:rPr lang="en-GB" altLang="en-US" sz="3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</a:t>
            </a:r>
            <a:endParaRPr lang="en-GB" altLang="en-US" sz="3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2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21" y="163631"/>
            <a:ext cx="7880852" cy="681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GB" altLang="en-US" b="1" cap="none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HASIL DAN PEMBAHASAN</a:t>
            </a:r>
            <a:endParaRPr lang="en-US" cap="none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0982" y="980213"/>
            <a:ext cx="10350057" cy="47243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defTabSz="9144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Judul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dan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grafik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keterangan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gambar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disusun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bentuk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frase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(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bukan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kalimat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)  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secara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ringkas</a:t>
            </a:r>
            <a:r>
              <a:rPr lang="en-GB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penelitian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dapat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disajikan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dengan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dukungan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grafik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gambar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sesuai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kebutuhan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untuk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memperjelas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penyajian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lang="en-GB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secara</a:t>
            </a:r>
            <a:r>
              <a:rPr lang="en-GB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verbal.</a:t>
            </a:r>
            <a:endParaRPr lang="en-US" alt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Jangan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mengulang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menulis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angka-angka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telah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tercantum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di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teks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pembahasan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Jika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menekankan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diperoleh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sebaiknya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sajikan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bentuk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lain,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misalnya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persentase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selisih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2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38" y="880824"/>
            <a:ext cx="7880852" cy="681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GB" altLang="en-US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Hasil</a:t>
            </a:r>
            <a:r>
              <a:rPr lang="en-GB" altLang="en-US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dan</a:t>
            </a:r>
            <a:r>
              <a:rPr lang="en-GB" altLang="en-US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Pembahasan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8829" y="1562320"/>
            <a:ext cx="10350057" cy="46628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Keterangan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gambar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/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grafik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diletakkan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di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bawah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gambar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/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grafik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tersebut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sedangkan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judul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diletakkan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di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atasnya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Judul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diawali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dengan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huruf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kapital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Jangan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mengulang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menulis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angka-angka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telah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tercantum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di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teks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pembahasan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Jika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menekankan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hasil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diperoleh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sebaiknya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sajikan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dalam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bentuk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lain,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misalnya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persentase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atau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selisih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Untuk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menunjukkan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angka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dimaksud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,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rujuk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saja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tabel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yang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memuat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angka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 </a:t>
            </a:r>
            <a:r>
              <a:rPr kumimoji="0" lang="en-GB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tersebut</a:t>
            </a: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sto MT" panose="02040603050505030304" pitchFamily="18" charset="0"/>
              </a:rPr>
              <a:t>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40325"/>
            <a:ext cx="7399866" cy="741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Hasil</a:t>
            </a:r>
            <a:r>
              <a:rPr lang="en-GB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dan</a:t>
            </a:r>
            <a:r>
              <a:rPr lang="en-GB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Pembahasan</a:t>
            </a:r>
            <a:endParaRPr lang="en-US" sz="4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5" y="1398025"/>
            <a:ext cx="10669414" cy="46628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jawaban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disebutkan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abstrak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temuan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lapangan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pertanyannya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penelitiannnya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sub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bab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sub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bab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sub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bab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en-GB" altLang="en-US" sz="3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sto MT" panose="0204060305050503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9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4" y="63686"/>
            <a:ext cx="3985861" cy="6050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 err="1"/>
              <a:t>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94" y="668737"/>
            <a:ext cx="10350057" cy="22907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Simpulan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Hendaknya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jawaban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diungkapkan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kalimat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statistik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sepanjang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paragraf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esai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i="1" dirty="0">
                <a:latin typeface="Cambria" panose="02040503050406030204" pitchFamily="18" charset="0"/>
                <a:ea typeface="Cambria" panose="02040503050406030204" pitchFamily="18" charset="0"/>
              </a:rPr>
              <a:t>numerical.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1295" y="3867077"/>
            <a:ext cx="10865224" cy="2758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Aplikasi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Mendeley</a:t>
            </a:r>
            <a:endParaRPr lang="en-US" sz="3000" dirty="0">
              <a:solidFill>
                <a:schemeClr val="tx1"/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Penyusunan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daftar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pustaka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atas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dua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jenis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penomoran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/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alfabetis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Dalam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penulisan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daftar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pustaka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selalu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mengacu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pada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pedoman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penulisan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yaitu</a:t>
            </a: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anose="02040503050406030204" pitchFamily="18" charset="0"/>
              </a:rPr>
              <a:t>: APA Style/ Vancouver/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MLA/Chicago Style/Harvard Style/Vancouver Style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85309" y="3262026"/>
            <a:ext cx="3021210" cy="605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err="1"/>
              <a:t>Daftar</a:t>
            </a:r>
            <a:r>
              <a:rPr lang="en-GB" b="1" dirty="0"/>
              <a:t> </a:t>
            </a:r>
            <a:r>
              <a:rPr lang="en-GB" b="1" dirty="0" err="1"/>
              <a:t>Pustaka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1378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1639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Daftar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64024"/>
            <a:ext cx="10178322" cy="5365376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dicantumkan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daftar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benar-benar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dikutip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manuskrip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daftar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minimal 15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dirujuk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0% teks buku dan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0%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jurnal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Kemutakhiran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jurnal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dirujuk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diperhatikan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terakhir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Refference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Mendeley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endnote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Penyusunan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daftar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penomoran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alfabetis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daftar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selalu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mengacu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pedoman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APA Style/ Vancouver/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MLA/Chicago Style/Harvard Style</a:t>
            </a: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/IEEE Style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9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0161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System </a:t>
            </a:r>
            <a:r>
              <a:rPr lang="en-US" sz="3600" dirty="0" err="1"/>
              <a:t>Penulisan</a:t>
            </a:r>
            <a:r>
              <a:rPr lang="en-US" sz="3600" dirty="0"/>
              <a:t> </a:t>
            </a:r>
            <a:r>
              <a:rPr lang="en-US" sz="3600" dirty="0" err="1"/>
              <a:t>Sitasi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Daftar</a:t>
            </a:r>
            <a:r>
              <a:rPr lang="en-US" sz="3600" dirty="0"/>
              <a:t> </a:t>
            </a:r>
            <a:r>
              <a:rPr lang="en-US" sz="3600" dirty="0" err="1"/>
              <a:t>Pustaka</a:t>
            </a:r>
            <a:br>
              <a:rPr lang="en-US" sz="3600" dirty="0"/>
            </a:br>
            <a:r>
              <a:rPr lang="en-US" sz="3100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3100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Kita </a:t>
            </a:r>
            <a:r>
              <a:rPr lang="en-US" sz="3100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Ambil</a:t>
            </a:r>
            <a:r>
              <a:rPr lang="en-US" sz="3100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Dari Google Scholar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19518"/>
            <a:ext cx="10178322" cy="4961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https://scholar.google.co.id/scholar?hl=en&amp;as_sdt=0%2C5&amp;q=etnomusikologi&amp;btnG=</a:t>
            </a:r>
          </a:p>
          <a:p>
            <a:r>
              <a:rPr lang="en-US" sz="2800" dirty="0"/>
              <a:t>Nakagawa, Shin. </a:t>
            </a:r>
            <a:r>
              <a:rPr lang="en-US" sz="2800" i="1" dirty="0" err="1"/>
              <a:t>Musik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kosmos</a:t>
            </a:r>
            <a:r>
              <a:rPr lang="en-US" sz="2800" i="1" dirty="0"/>
              <a:t>: </a:t>
            </a:r>
            <a:r>
              <a:rPr lang="en-US" sz="2800" i="1" dirty="0" err="1"/>
              <a:t>sebuah</a:t>
            </a:r>
            <a:r>
              <a:rPr lang="en-US" sz="2800" i="1" dirty="0"/>
              <a:t> </a:t>
            </a:r>
            <a:r>
              <a:rPr lang="en-US" sz="2800" i="1" dirty="0" err="1"/>
              <a:t>pengantar</a:t>
            </a:r>
            <a:r>
              <a:rPr lang="en-US" sz="2800" i="1" dirty="0"/>
              <a:t> </a:t>
            </a:r>
            <a:r>
              <a:rPr lang="en-US" sz="2800" i="1" dirty="0" err="1"/>
              <a:t>etnomusikologi</a:t>
            </a:r>
            <a:r>
              <a:rPr lang="en-US" sz="2800" dirty="0"/>
              <a:t>. </a:t>
            </a:r>
            <a:r>
              <a:rPr lang="en-US" sz="2800" dirty="0" err="1"/>
              <a:t>Yayasan</a:t>
            </a:r>
            <a:r>
              <a:rPr lang="en-US" sz="2800" dirty="0"/>
              <a:t> </a:t>
            </a:r>
            <a:r>
              <a:rPr lang="en-US" sz="2800" dirty="0" err="1"/>
              <a:t>Obor</a:t>
            </a:r>
            <a:r>
              <a:rPr lang="en-US" sz="2800" dirty="0"/>
              <a:t> Indonesia, 2000.</a:t>
            </a:r>
            <a:r>
              <a:rPr lang="en-US" sz="2800" dirty="0">
                <a:sym typeface="Wingdings" panose="05000000000000000000" pitchFamily="2" charset="2"/>
              </a:rPr>
              <a:t> MLA</a:t>
            </a:r>
            <a:endParaRPr lang="en-US" sz="2800" dirty="0"/>
          </a:p>
          <a:p>
            <a:r>
              <a:rPr lang="en-US" sz="2800" dirty="0"/>
              <a:t>Nakagawa, S. (2000). </a:t>
            </a:r>
            <a:r>
              <a:rPr lang="en-US" sz="2800" i="1" dirty="0" err="1"/>
              <a:t>Musik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kosmos</a:t>
            </a:r>
            <a:r>
              <a:rPr lang="en-US" sz="2800" i="1" dirty="0"/>
              <a:t>: </a:t>
            </a:r>
            <a:r>
              <a:rPr lang="en-US" sz="2800" i="1" dirty="0" err="1"/>
              <a:t>sebuah</a:t>
            </a:r>
            <a:r>
              <a:rPr lang="en-US" sz="2800" i="1" dirty="0"/>
              <a:t> </a:t>
            </a:r>
            <a:r>
              <a:rPr lang="en-US" sz="2800" i="1" dirty="0" err="1"/>
              <a:t>pengantar</a:t>
            </a:r>
            <a:r>
              <a:rPr lang="en-US" sz="2800" i="1" dirty="0"/>
              <a:t> </a:t>
            </a:r>
            <a:r>
              <a:rPr lang="en-US" sz="2800" i="1" dirty="0" err="1"/>
              <a:t>etnomusikologi</a:t>
            </a:r>
            <a:r>
              <a:rPr lang="en-US" sz="2800" dirty="0"/>
              <a:t>. </a:t>
            </a:r>
            <a:r>
              <a:rPr lang="en-US" sz="2800" dirty="0" err="1"/>
              <a:t>Yayasan</a:t>
            </a:r>
            <a:r>
              <a:rPr lang="en-US" sz="2800" dirty="0"/>
              <a:t> </a:t>
            </a:r>
            <a:r>
              <a:rPr lang="en-US" sz="2800" dirty="0" err="1"/>
              <a:t>Obor</a:t>
            </a:r>
            <a:r>
              <a:rPr lang="en-US" sz="2800" dirty="0"/>
              <a:t> Indonesia.</a:t>
            </a:r>
            <a:r>
              <a:rPr lang="en-US" sz="2800" dirty="0">
                <a:sym typeface="Wingdings" panose="05000000000000000000" pitchFamily="2" charset="2"/>
              </a:rPr>
              <a:t> APA Style</a:t>
            </a:r>
            <a:endParaRPr lang="en-US" sz="2800" dirty="0"/>
          </a:p>
          <a:p>
            <a:r>
              <a:rPr lang="en-US" sz="2800" dirty="0"/>
              <a:t>Nakagawa, Shin. </a:t>
            </a:r>
            <a:r>
              <a:rPr lang="en-US" sz="2800" i="1" dirty="0" err="1"/>
              <a:t>Musik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kosmos</a:t>
            </a:r>
            <a:r>
              <a:rPr lang="en-US" sz="2800" i="1" dirty="0"/>
              <a:t>: </a:t>
            </a:r>
            <a:r>
              <a:rPr lang="en-US" sz="2800" i="1" dirty="0" err="1"/>
              <a:t>sebuah</a:t>
            </a:r>
            <a:r>
              <a:rPr lang="en-US" sz="2800" i="1" dirty="0"/>
              <a:t> </a:t>
            </a:r>
            <a:r>
              <a:rPr lang="en-US" sz="2800" i="1" dirty="0" err="1"/>
              <a:t>pengantar</a:t>
            </a:r>
            <a:r>
              <a:rPr lang="en-US" sz="2800" i="1" dirty="0"/>
              <a:t> </a:t>
            </a:r>
            <a:r>
              <a:rPr lang="en-US" sz="2800" i="1" dirty="0" err="1"/>
              <a:t>etnomusikologi</a:t>
            </a:r>
            <a:r>
              <a:rPr lang="en-US" sz="2800" dirty="0"/>
              <a:t>. </a:t>
            </a:r>
            <a:r>
              <a:rPr lang="en-US" sz="2800" dirty="0" err="1"/>
              <a:t>Yayasan</a:t>
            </a:r>
            <a:r>
              <a:rPr lang="en-US" sz="2800" dirty="0"/>
              <a:t> </a:t>
            </a:r>
            <a:r>
              <a:rPr lang="en-US" sz="2800" dirty="0" err="1"/>
              <a:t>Obor</a:t>
            </a:r>
            <a:r>
              <a:rPr lang="en-US" sz="2800" dirty="0"/>
              <a:t> Indonesia, 2000.</a:t>
            </a:r>
            <a:r>
              <a:rPr lang="en-US" sz="2800" dirty="0">
                <a:sym typeface="Wingdings" panose="05000000000000000000" pitchFamily="2" charset="2"/>
              </a:rPr>
              <a:t> Chicago Style</a:t>
            </a:r>
            <a:endParaRPr lang="en-US" sz="2800" dirty="0"/>
          </a:p>
          <a:p>
            <a:r>
              <a:rPr lang="en-US" sz="2800" dirty="0"/>
              <a:t>Nakagawa, S., 2000. </a:t>
            </a:r>
            <a:r>
              <a:rPr lang="en-US" sz="2800" i="1" dirty="0" err="1"/>
              <a:t>Musik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kosmos</a:t>
            </a:r>
            <a:r>
              <a:rPr lang="en-US" sz="2800" i="1" dirty="0"/>
              <a:t>: </a:t>
            </a:r>
            <a:r>
              <a:rPr lang="en-US" sz="2800" i="1" dirty="0" err="1"/>
              <a:t>sebuah</a:t>
            </a:r>
            <a:r>
              <a:rPr lang="en-US" sz="2800" i="1" dirty="0"/>
              <a:t> </a:t>
            </a:r>
            <a:r>
              <a:rPr lang="en-US" sz="2800" i="1" dirty="0" err="1"/>
              <a:t>pengantar</a:t>
            </a:r>
            <a:r>
              <a:rPr lang="en-US" sz="2800" i="1" dirty="0"/>
              <a:t> </a:t>
            </a:r>
            <a:r>
              <a:rPr lang="en-US" sz="2800" i="1" dirty="0" err="1"/>
              <a:t>etnomusikologi</a:t>
            </a:r>
            <a:r>
              <a:rPr lang="en-US" sz="2800" dirty="0"/>
              <a:t>. </a:t>
            </a:r>
            <a:r>
              <a:rPr lang="en-US" sz="2800" dirty="0" err="1"/>
              <a:t>Yayasan</a:t>
            </a:r>
            <a:r>
              <a:rPr lang="en-US" sz="2800" dirty="0"/>
              <a:t> </a:t>
            </a:r>
            <a:r>
              <a:rPr lang="en-US" sz="2800" dirty="0" err="1"/>
              <a:t>Obor</a:t>
            </a:r>
            <a:r>
              <a:rPr lang="en-US" sz="2800" dirty="0"/>
              <a:t> Indonesia.</a:t>
            </a:r>
            <a:r>
              <a:rPr lang="en-US" sz="2800" dirty="0">
                <a:sym typeface="Wingdings" panose="05000000000000000000" pitchFamily="2" charset="2"/>
              </a:rPr>
              <a:t> Harvard Style</a:t>
            </a:r>
            <a:endParaRPr lang="en-US" sz="2800" dirty="0"/>
          </a:p>
          <a:p>
            <a:r>
              <a:rPr lang="en-US" sz="2800" dirty="0"/>
              <a:t>Nakagawa S. </a:t>
            </a:r>
            <a:r>
              <a:rPr lang="en-US" sz="2800" dirty="0" err="1"/>
              <a:t>Musik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kosmos</a:t>
            </a:r>
            <a:r>
              <a:rPr lang="en-US" sz="2800" dirty="0"/>
              <a:t>: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pengantar</a:t>
            </a:r>
            <a:r>
              <a:rPr lang="en-US" sz="2800" dirty="0"/>
              <a:t> </a:t>
            </a:r>
            <a:r>
              <a:rPr lang="en-US" sz="2800" dirty="0" err="1"/>
              <a:t>etnomusikologi</a:t>
            </a:r>
            <a:r>
              <a:rPr lang="en-US" sz="2800" dirty="0"/>
              <a:t>. </a:t>
            </a:r>
            <a:r>
              <a:rPr lang="en-US" sz="2800" dirty="0" err="1"/>
              <a:t>Yayasan</a:t>
            </a:r>
            <a:r>
              <a:rPr lang="en-US" sz="2800" dirty="0"/>
              <a:t> </a:t>
            </a:r>
            <a:r>
              <a:rPr lang="en-US" sz="2800" dirty="0" err="1"/>
              <a:t>Obor</a:t>
            </a:r>
            <a:r>
              <a:rPr lang="en-US" sz="2800" dirty="0"/>
              <a:t> Indonesia; 2000.</a:t>
            </a:r>
            <a:r>
              <a:rPr lang="en-US" sz="2800" dirty="0">
                <a:sym typeface="Wingdings" panose="05000000000000000000" pitchFamily="2" charset="2"/>
              </a:rPr>
              <a:t> Vancouver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59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DB78-04DE-819C-8DE4-777D7B51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28045"/>
            <a:ext cx="10178322" cy="900725"/>
          </a:xfrm>
        </p:spPr>
        <p:txBody>
          <a:bodyPr>
            <a:normAutofit fontScale="90000"/>
          </a:bodyPr>
          <a:lstStyle/>
          <a:p>
            <a:pPr algn="ctr"/>
            <a:r>
              <a:rPr lang="en-ID" sz="54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54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54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terindeks</a:t>
            </a:r>
            <a:r>
              <a:rPr lang="en-ID" sz="54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5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90B6-45E4-9F85-B9D4-AC23416F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4515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FAB1-F0C1-52EE-A7C0-2F0CDC7A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10441"/>
          </a:xfrm>
        </p:spPr>
        <p:txBody>
          <a:bodyPr>
            <a:normAutofit/>
          </a:bodyPr>
          <a:lstStyle/>
          <a:p>
            <a:pPr algn="ctr"/>
            <a:r>
              <a:rPr lang="en-ID" sz="24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4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terindeks</a:t>
            </a:r>
            <a:r>
              <a:rPr lang="en-ID" sz="24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https://www.scopus.com/sources.uri?zone=TopNavBar&amp;origin=AuthorProfile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609A-EFA7-2371-AAD7-E3A42A3F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A47EC-5E51-A652-E135-7C965087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592826"/>
            <a:ext cx="9835443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21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76C0-F88E-C76C-9C9A-0BDD0C6A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3241"/>
          </a:xfrm>
        </p:spPr>
        <p:txBody>
          <a:bodyPr>
            <a:normAutofit/>
          </a:bodyPr>
          <a:lstStyle/>
          <a:p>
            <a:pPr algn="ctr"/>
            <a:r>
              <a:rPr lang="en-ID" sz="3600" b="1" i="0" u="none" strike="noStrike" dirty="0">
                <a:solidFill>
                  <a:srgbClr val="32323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Multidisciplinary Science Journal</a:t>
            </a:r>
            <a:endParaRPr lang="en-ID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3D3D-F143-6664-681E-CBD3496C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7DFBA-8C4E-BE46-58B6-93F19C4C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135625"/>
            <a:ext cx="10113988" cy="5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341" y="256733"/>
            <a:ext cx="105290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: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Suharyanto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S.Sn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Afffiliasi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Program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Medan Area (UMA)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Jurusan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Pertunjukan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 Yogyakarta (1999),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S-2 Program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Antropologi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Pascasarjana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Negeri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Medan (2010).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S-2 Program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Pascasarjana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Universitas Muhammadiyah Sumatera Utara (UMSU) (2024)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menempuh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Program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Pascasarjana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Pembangunan, FISIP, Universitas Sumatera Utara (USU)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Pusat </a:t>
            </a:r>
            <a:r>
              <a:rPr lang="en-US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UMA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Founder of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Mahesa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Research Center: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https://www.mahesainstitute.web.id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https://journal.mahesacenter.org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0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68DF-6CFC-29F2-BB59-E71388AD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8492"/>
          </a:xfrm>
        </p:spPr>
        <p:txBody>
          <a:bodyPr>
            <a:noAutofit/>
          </a:bodyPr>
          <a:lstStyle/>
          <a:p>
            <a:pPr algn="ctr"/>
            <a:r>
              <a:rPr lang="en-ID" sz="4000" b="1" i="0" u="none" strike="noStrike" dirty="0">
                <a:solidFill>
                  <a:srgbClr val="32323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Multidisciplinary Science Journal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51E5-65A6-984F-D07C-E6FA26EAE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4FAAE-C4F2-467B-787F-529B38E5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1096"/>
            <a:ext cx="10855710" cy="43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7682-5571-3E42-5397-101883AE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</a:t>
            </a:r>
            <a:r>
              <a:rPr lang="en-US" dirty="0" err="1"/>
              <a:t>papper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7B28-53FE-B4BD-27CE-3135C56C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D00B3-4A6C-40F7-C714-9ABF75C6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84" y="1128451"/>
            <a:ext cx="7913795" cy="54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7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DEBE-BDDB-33F7-D124-CAEA834C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review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9A65-53DE-62BE-2C9E-D797C63F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7FB41-E958-CFB9-1030-A697A1CC8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8" y="1282309"/>
            <a:ext cx="10948830" cy="49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4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A77-91D1-6877-9E95-52FEB935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EAD3-2818-27C0-655C-35B0018F1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D1E83-0967-7583-FA48-D78E80AE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60" y="1616308"/>
            <a:ext cx="10702808" cy="48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5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E14-0DC1-C924-228D-C8E93961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processing charge (</a:t>
            </a:r>
            <a:r>
              <a:rPr lang="en-US" dirty="0" err="1"/>
              <a:t>apc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34DD1-8963-6638-2299-77ABD7A5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FC1F1-04D9-3ECC-C070-72386142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251553"/>
            <a:ext cx="10178322" cy="54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490B-6D57-C112-C2B9-5895EBAD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 and published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89B8-6C13-8CE3-59A5-B2E649A05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A0BDE-5364-727A-B326-07178728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03" y="1591054"/>
            <a:ext cx="10267272" cy="49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07EB-B3CE-10B0-759C-27160A01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Accepted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https://malque.pub/ojs/index.php/msj/article/view/7138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77C9-B060-E287-455C-E3153CF2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91964-2DCD-675D-4D37-7F05DFD6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66" y="2155279"/>
            <a:ext cx="10647346" cy="38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9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591915" y="2333819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3929744"/>
            <a:ext cx="12192000" cy="2162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726935" y="4061389"/>
            <a:ext cx="48314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BB3550-DA19-4ABC-AB48-BD1351F9C880}"/>
              </a:ext>
            </a:extLst>
          </p:cNvPr>
          <p:cNvSpPr txBox="1"/>
          <p:nvPr/>
        </p:nvSpPr>
        <p:spPr>
          <a:xfrm>
            <a:off x="1786176" y="4695955"/>
            <a:ext cx="87697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Kamsia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Mauliate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Bujur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Maturnuwun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- </a:t>
            </a:r>
            <a:r>
              <a:rPr lang="en-US" sz="3600" dirty="0" err="1">
                <a:solidFill>
                  <a:schemeClr val="bg1"/>
                </a:solidFill>
              </a:rPr>
              <a:t>Saohagölö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96EB7-FB27-879D-FCA1-6C93DA91C339}"/>
              </a:ext>
            </a:extLst>
          </p:cNvPr>
          <p:cNvSpPr txBox="1"/>
          <p:nvPr/>
        </p:nvSpPr>
        <p:spPr>
          <a:xfrm>
            <a:off x="1244184" y="1759028"/>
            <a:ext cx="9473783" cy="4699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Jurnal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Tepat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Memahami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Panduan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Penulisan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(Author Guidelines)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Menyusun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Struktur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Naskah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Ilmiah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Menulis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Bahasa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Akademik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Jelas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Referensi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Kredibel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Mengecek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Plagiarisme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Tata Bahasa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Proofreading dan Peer Review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Proses Submission dan Peer Review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Publikasi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Promosi</a:t>
            </a:r>
            <a:endParaRPr lang="en-ID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6C4F4-BA52-86D2-FC01-E476E8F20EF0}"/>
              </a:ext>
            </a:extLst>
          </p:cNvPr>
          <p:cNvSpPr txBox="1"/>
          <p:nvPr/>
        </p:nvSpPr>
        <p:spPr>
          <a:xfrm>
            <a:off x="1244184" y="367171"/>
            <a:ext cx="9953468" cy="1041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Berikut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langkah-langkah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perlu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diikuti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publikasi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Artikel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Jurnal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Bereputasi</a:t>
            </a:r>
            <a:r>
              <a:rPr lang="en-ID" sz="2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ID" sz="28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ED3F3-379D-EDDB-C1D2-18B4F68E7222}"/>
              </a:ext>
            </a:extLst>
          </p:cNvPr>
          <p:cNvSpPr txBox="1"/>
          <p:nvPr/>
        </p:nvSpPr>
        <p:spPr>
          <a:xfrm>
            <a:off x="1289155" y="717359"/>
            <a:ext cx="10388184" cy="5279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Anda.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Pastikan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terindeks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of Science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Periksa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Factor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SJR (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Scimago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 Rank)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kredibilitasnya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Hindari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predator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reputasi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meragukan</a:t>
            </a:r>
            <a:r>
              <a:rPr lang="en-ID" sz="2000" kern="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cloning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Panduan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(Author Guidelines)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dan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kutipan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Baca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teliti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template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situs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Mendeley, Zotero,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EndNote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(APA, IEEE, Vancouver,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2E61F3-D222-C341-8896-54774F0368CC}"/>
              </a:ext>
            </a:extLst>
          </p:cNvPr>
          <p:cNvSpPr txBox="1"/>
          <p:nvPr/>
        </p:nvSpPr>
        <p:spPr>
          <a:xfrm>
            <a:off x="1079290" y="773497"/>
            <a:ext cx="10478125" cy="5311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Menyusun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Naskah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Ringkas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mencerminkan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Abstrak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Gambaran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(150-250 kata)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Kata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3-6 kata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detail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 dan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Paparan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interpretasinya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Ringkasan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implikasi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Daftar Pustaka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format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(APA, IEEE, Vancouver,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ID" sz="2000" kern="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C6071-6AB0-13BD-0763-70F8B75B70AC}"/>
              </a:ext>
            </a:extLst>
          </p:cNvPr>
          <p:cNvSpPr txBox="1"/>
          <p:nvPr/>
        </p:nvSpPr>
        <p:spPr>
          <a:xfrm>
            <a:off x="1124262" y="673102"/>
            <a:ext cx="10463135" cy="537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Menulis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Bahasa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Akademik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Jelas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Gunakan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bahasa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formal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akademik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Hindari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kata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ambigu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ilmiah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Pastikan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kalimat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jelas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bertele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-tele.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Referensi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Kredibel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Gunakan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referensi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bereputasi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buku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akademik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prosiding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konferensi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terpercaya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Pastikan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literatur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dikutip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relevan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terbaru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(5-10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tahun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terakhir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Mengecek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Plagiarisme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Tata Bahasa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Pastikan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tingkat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kesamaan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(similarity index) di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bawah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20%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Turnitin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iThenticate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Gunakan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Grammarly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Hemingway Editor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mengecek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tata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bahasa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9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0EC97-CD98-497E-1926-5E703C1891E6}"/>
              </a:ext>
            </a:extLst>
          </p:cNvPr>
          <p:cNvSpPr txBox="1"/>
          <p:nvPr/>
        </p:nvSpPr>
        <p:spPr>
          <a:xfrm>
            <a:off x="1304144" y="1126318"/>
            <a:ext cx="9968459" cy="509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Proofreading dan Peer Review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Minta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kolega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pakar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bidangnya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meninjau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naskah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sebelum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dikirim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umpan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balik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diberikan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Proses Submission dan Peer Review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Daftarkan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akun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jurnal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dipilih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unggah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naskah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prosedur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Ikuti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instruksi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reviewer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baik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Bersiap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revisi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kali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sebelum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diterima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9.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Publikasi</a:t>
            </a:r>
            <a:r>
              <a:rPr lang="en-ID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Promosi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Setelah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diterbitkan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bagikan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artikel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media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akademik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ResearchGate, Google Scholar, </a:t>
            </a:r>
            <a:r>
              <a:rPr lang="en-ID" sz="20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LinkedIn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9138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Gunakan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DOI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memudahkan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pencarian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artikel</a:t>
            </a:r>
            <a:r>
              <a:rPr lang="en-ID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3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B0AE4E-21F7-4EF7-B33F-E3141C16D9A2}"/>
              </a:ext>
            </a:extLst>
          </p:cNvPr>
          <p:cNvSpPr txBox="1"/>
          <p:nvPr/>
        </p:nvSpPr>
        <p:spPr>
          <a:xfrm>
            <a:off x="4915340" y="1173277"/>
            <a:ext cx="2301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Judul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Karya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Informatif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A7AD5-6DD2-44AF-8E1B-E926DEF6C38E}"/>
              </a:ext>
            </a:extLst>
          </p:cNvPr>
          <p:cNvSpPr txBox="1"/>
          <p:nvPr/>
        </p:nvSpPr>
        <p:spPr>
          <a:xfrm>
            <a:off x="8515395" y="4025573"/>
            <a:ext cx="2659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6. </a:t>
            </a:r>
            <a:r>
              <a:rPr lang="en-US" altLang="ko-K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Simpulan</a:t>
            </a:r>
            <a:r>
              <a:rPr lang="en-US" altLang="ko-KR" sz="2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  <a:p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jawaban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endParaRPr lang="ko-KR" altLang="en-US" sz="20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615395-2AFB-4FEF-A86C-ECB2E7958643}"/>
              </a:ext>
            </a:extLst>
          </p:cNvPr>
          <p:cNvSpPr txBox="1"/>
          <p:nvPr/>
        </p:nvSpPr>
        <p:spPr>
          <a:xfrm>
            <a:off x="363207" y="1336182"/>
            <a:ext cx="360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2. </a:t>
            </a:r>
            <a:r>
              <a:rPr lang="en-US" altLang="ko-KR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Abstrak</a:t>
            </a:r>
            <a:r>
              <a:rPr lang="en-US" altLang="ko-KR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  <a:p>
            <a:pPr algn="r"/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Faktual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Simpulan</a:t>
            </a:r>
            <a:endParaRPr lang="en-US" altLang="ko-KR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852E50-E7D1-4783-A2F6-298AF687CAE0}"/>
              </a:ext>
            </a:extLst>
          </p:cNvPr>
          <p:cNvSpPr txBox="1"/>
          <p:nvPr/>
        </p:nvSpPr>
        <p:spPr>
          <a:xfrm>
            <a:off x="1822430" y="4570216"/>
            <a:ext cx="3303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4. </a:t>
            </a:r>
            <a:r>
              <a:rPr lang="en-US" altLang="ko-KR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Metode</a:t>
            </a:r>
            <a:r>
              <a:rPr lang="en-US" altLang="ko-KR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Penelitian</a:t>
            </a:r>
            <a:r>
              <a:rPr lang="en-US" altLang="ko-KR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  <a:p>
            <a:pPr algn="r"/>
            <a:r>
              <a:rPr lang="en-US" altLang="ko-KR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Deskriptif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altLang="ko-KR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Kualitatif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altLang="ko-KR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Kuantitatif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altLang="ko-KR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Angket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altLang="ko-KR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Wawancara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altLang="ko-KR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Partisipan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Observer, Depth Interview, dan Thick Description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20D7848A-87B9-43D5-91D2-833BEE4F53B0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3863C594-9859-430E-8707-D40A137D2174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DDE4B579-1DBD-49E1-9F9C-84BECA59564F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A68660E-2CE9-49CE-9D7F-CEBE2ED80367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0A8ED9-5688-48EA-BD2C-0C98361FFFF1}"/>
              </a:ext>
            </a:extLst>
          </p:cNvPr>
          <p:cNvGrpSpPr/>
          <p:nvPr/>
        </p:nvGrpSpPr>
        <p:grpSpPr>
          <a:xfrm>
            <a:off x="8460102" y="2097023"/>
            <a:ext cx="3168299" cy="1606479"/>
            <a:chOff x="3059832" y="2159579"/>
            <a:chExt cx="3039676" cy="4658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E41F99-4D4F-4DA9-823C-A575E75AAB0C}"/>
                </a:ext>
              </a:extLst>
            </p:cNvPr>
            <p:cNvSpPr txBox="1"/>
            <p:nvPr/>
          </p:nvSpPr>
          <p:spPr>
            <a:xfrm>
              <a:off x="3138936" y="2277354"/>
              <a:ext cx="2960572" cy="348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Hasil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Penelitian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Pembahasan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Sesuai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dengan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tujuan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Penelitian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4A7AD5-6DD2-44AF-8E1B-E926DEF6C38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11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5. Hasil dan </a:t>
              </a:r>
              <a:r>
                <a:rPr lang="en-US" altLang="ko-KR" sz="20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Pembahasan</a:t>
              </a:r>
              <a:endParaRPr lang="ko-KR" altLang="en-US" sz="2000" b="1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7AE76C-B28B-4BC8-DD2F-0F9BD2A73596}"/>
              </a:ext>
            </a:extLst>
          </p:cNvPr>
          <p:cNvGrpSpPr/>
          <p:nvPr/>
        </p:nvGrpSpPr>
        <p:grpSpPr>
          <a:xfrm>
            <a:off x="1147164" y="2964170"/>
            <a:ext cx="3168299" cy="2098921"/>
            <a:chOff x="3059832" y="2159579"/>
            <a:chExt cx="3039676" cy="608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0947AF-49A9-2889-1C1D-A8A227664CF0}"/>
                </a:ext>
              </a:extLst>
            </p:cNvPr>
            <p:cNvSpPr txBox="1"/>
            <p:nvPr/>
          </p:nvSpPr>
          <p:spPr>
            <a:xfrm>
              <a:off x="3138936" y="2277354"/>
              <a:ext cx="2960572" cy="490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</a:rPr>
                <a:t>Latar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Belakang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Lamdasan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Teori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Penelitian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Terdahulu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Tujuan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Penelitian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  <a:p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AFDC00-C7CA-A8AA-1538-F220743E495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11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3. </a:t>
              </a:r>
              <a:r>
                <a:rPr lang="en-US" altLang="ko-KR" sz="20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Pendahuluan</a:t>
              </a:r>
              <a:endParaRPr lang="ko-KR" altLang="en-US" sz="2000" b="1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3223</TotalTime>
  <Words>2282</Words>
  <Application>Microsoft Office PowerPoint</Application>
  <PresentationFormat>Widescreen</PresentationFormat>
  <Paragraphs>218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Gill Sans MT</vt:lpstr>
      <vt:lpstr>Impact</vt:lpstr>
      <vt:lpstr>Symbol</vt:lpstr>
      <vt:lpstr>Times New Roman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ARTIKEL ILMIAH: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PENELITIAN</vt:lpstr>
      <vt:lpstr>Hasil dan Pembahasan</vt:lpstr>
      <vt:lpstr>METODE PENELITIAN</vt:lpstr>
      <vt:lpstr>Hasil dan Pembahasan</vt:lpstr>
      <vt:lpstr>HASIL DAN PEMBAHASAN</vt:lpstr>
      <vt:lpstr>Hasil dan Pembahasan</vt:lpstr>
      <vt:lpstr>Hasil dan Pembahasan</vt:lpstr>
      <vt:lpstr>Simpulan</vt:lpstr>
      <vt:lpstr>Daftar Pustaka</vt:lpstr>
      <vt:lpstr>System Penulisan Sitasi dan Daftar Pustaka Contohnya: Kita Ambil Dari Google Scholar</vt:lpstr>
      <vt:lpstr>jurnal terindeks di Scopus</vt:lpstr>
      <vt:lpstr>jurnal terindeks di Scopu: https://www.scopus.com/sources.uri?zone=TopNavBar&amp;origin=AuthorProfile</vt:lpstr>
      <vt:lpstr>Multidisciplinary Science Journal</vt:lpstr>
      <vt:lpstr>Multidisciplinary Science Journal</vt:lpstr>
      <vt:lpstr>Submit papper</vt:lpstr>
      <vt:lpstr>Processing review</vt:lpstr>
      <vt:lpstr>Revert</vt:lpstr>
      <vt:lpstr>Article processing charge (apc)</vt:lpstr>
      <vt:lpstr>Proof read and published</vt:lpstr>
      <vt:lpstr>Accepted https://malque.pub/ojs/index.php/msj/article/view/7138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Artikel Ilmiah untuk Jurnal</dc:title>
  <dc:creator>ASUS</dc:creator>
  <cp:lastModifiedBy>acer nxa1ssn00524307cc53400</cp:lastModifiedBy>
  <cp:revision>97</cp:revision>
  <dcterms:created xsi:type="dcterms:W3CDTF">2018-12-18T03:33:12Z</dcterms:created>
  <dcterms:modified xsi:type="dcterms:W3CDTF">2025-02-01T00:01:05Z</dcterms:modified>
</cp:coreProperties>
</file>