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3" r:id="rId2"/>
    <p:sldId id="265" r:id="rId3"/>
    <p:sldId id="266" r:id="rId4"/>
    <p:sldId id="267" r:id="rId5"/>
    <p:sldId id="279" r:id="rId6"/>
    <p:sldId id="268" r:id="rId7"/>
    <p:sldId id="269" r:id="rId8"/>
    <p:sldId id="280" r:id="rId9"/>
    <p:sldId id="270" r:id="rId10"/>
    <p:sldId id="281" r:id="rId11"/>
    <p:sldId id="271" r:id="rId12"/>
    <p:sldId id="273" r:id="rId13"/>
    <p:sldId id="272" r:id="rId14"/>
    <p:sldId id="274" r:id="rId15"/>
    <p:sldId id="275" r:id="rId16"/>
    <p:sldId id="288" r:id="rId17"/>
    <p:sldId id="282" r:id="rId18"/>
    <p:sldId id="284" r:id="rId19"/>
    <p:sldId id="285" r:id="rId20"/>
    <p:sldId id="286" r:id="rId21"/>
    <p:sldId id="287" r:id="rId22"/>
    <p:sldId id="264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0E63E45-B278-447C-A101-BBA92FA53BA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23A6121-6306-42FC-AC16-9C645342BBE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71831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3E45-B278-447C-A101-BBA92FA53BA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A6121-6306-42FC-AC16-9C645342B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38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3E45-B278-447C-A101-BBA92FA53BA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A6121-6306-42FC-AC16-9C645342B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44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3E45-B278-447C-A101-BBA92FA53BA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A6121-6306-42FC-AC16-9C645342B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01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0E63E45-B278-447C-A101-BBA92FA53BA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23A6121-6306-42FC-AC16-9C645342BBED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8435926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3E45-B278-447C-A101-BBA92FA53BA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A6121-6306-42FC-AC16-9C645342B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4729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3E45-B278-447C-A101-BBA92FA53BA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A6121-6306-42FC-AC16-9C645342B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4191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3E45-B278-447C-A101-BBA92FA53BA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A6121-6306-42FC-AC16-9C645342B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262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3E45-B278-447C-A101-BBA92FA53BA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A6121-6306-42FC-AC16-9C645342B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87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E0E63E45-B278-447C-A101-BBA92FA53BA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923A6121-6306-42FC-AC16-9C645342B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072995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E0E63E45-B278-447C-A101-BBA92FA53BA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923A6121-6306-42FC-AC16-9C645342B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415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0E63E45-B278-447C-A101-BBA92FA53BA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23A6121-6306-42FC-AC16-9C645342BBE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56900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82045" y="1487606"/>
            <a:ext cx="10063454" cy="265408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GB" sz="3200" b="1" dirty="0" smtClean="0">
                <a:solidFill>
                  <a:srgbClr val="7030A0"/>
                </a:solidFill>
                <a:latin typeface="Cambria" pitchFamily="18" charset="0"/>
              </a:rPr>
              <a:t>MEMAHAMI STRUKTUR UMUM SISTEMATIKA PENULISAN UNTUK PUBLIKASI PADA JURNAL ILMIAH</a:t>
            </a:r>
            <a:br>
              <a:rPr lang="en-GB" sz="3200" b="1" dirty="0" smtClean="0">
                <a:solidFill>
                  <a:srgbClr val="7030A0"/>
                </a:solidFill>
                <a:latin typeface="Cambria" pitchFamily="18" charset="0"/>
              </a:rPr>
            </a:br>
            <a:r>
              <a:rPr lang="en-GB" sz="3200" b="1" dirty="0" smtClean="0">
                <a:solidFill>
                  <a:srgbClr val="7030A0"/>
                </a:solidFill>
                <a:latin typeface="Cambria" pitchFamily="18" charset="0"/>
              </a:rPr>
              <a:t/>
            </a:r>
            <a:br>
              <a:rPr lang="en-GB" sz="3200" b="1" dirty="0" smtClean="0">
                <a:solidFill>
                  <a:srgbClr val="7030A0"/>
                </a:solidFill>
                <a:latin typeface="Cambria" pitchFamily="18" charset="0"/>
              </a:rPr>
            </a:br>
            <a:r>
              <a:rPr lang="en-GB" sz="3200" b="1" dirty="0" err="1" smtClean="0">
                <a:solidFill>
                  <a:srgbClr val="7030A0"/>
                </a:solidFill>
                <a:latin typeface="Cambria" pitchFamily="18" charset="0"/>
              </a:rPr>
              <a:t>Agung</a:t>
            </a:r>
            <a:r>
              <a:rPr lang="en-GB" sz="3200" b="1" dirty="0" smtClean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GB" sz="3200" b="1" dirty="0" err="1" smtClean="0">
                <a:solidFill>
                  <a:srgbClr val="7030A0"/>
                </a:solidFill>
                <a:latin typeface="Cambria" pitchFamily="18" charset="0"/>
              </a:rPr>
              <a:t>Suharyanto</a:t>
            </a:r>
            <a:r>
              <a:rPr lang="en-GB" sz="3200" b="1" dirty="0" smtClean="0">
                <a:solidFill>
                  <a:srgbClr val="7030A0"/>
                </a:solidFill>
                <a:latin typeface="Cambria" pitchFamily="18" charset="0"/>
              </a:rPr>
              <a:t>, </a:t>
            </a:r>
            <a:r>
              <a:rPr lang="en-GB" sz="3200" b="1" dirty="0" err="1" smtClean="0">
                <a:solidFill>
                  <a:srgbClr val="7030A0"/>
                </a:solidFill>
                <a:latin typeface="Cambria" pitchFamily="18" charset="0"/>
              </a:rPr>
              <a:t>S.Sn</a:t>
            </a:r>
            <a:r>
              <a:rPr lang="en-GB" sz="3200" b="1" dirty="0" smtClean="0">
                <a:solidFill>
                  <a:srgbClr val="7030A0"/>
                </a:solidFill>
                <a:latin typeface="Cambria" pitchFamily="18" charset="0"/>
              </a:rPr>
              <a:t>., </a:t>
            </a:r>
            <a:r>
              <a:rPr lang="en-GB" sz="3200" b="1" dirty="0" err="1" smtClean="0">
                <a:solidFill>
                  <a:srgbClr val="7030A0"/>
                </a:solidFill>
                <a:latin typeface="Cambria" pitchFamily="18" charset="0"/>
              </a:rPr>
              <a:t>M.Si</a:t>
            </a:r>
            <a:r>
              <a:rPr lang="en-GB" sz="3200" b="1" dirty="0" smtClean="0">
                <a:solidFill>
                  <a:srgbClr val="7030A0"/>
                </a:solidFill>
                <a:latin typeface="Cambria" pitchFamily="18" charset="0"/>
              </a:rPr>
              <a:t>.</a:t>
            </a:r>
            <a:endParaRPr lang="en-US" sz="3200" b="1" dirty="0">
              <a:solidFill>
                <a:srgbClr val="7030A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646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598" y="200160"/>
            <a:ext cx="6340312" cy="6846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GB" sz="4000" b="1" dirty="0" err="1"/>
              <a:t>Metode</a:t>
            </a:r>
            <a:r>
              <a:rPr lang="en-GB" sz="4000" b="1" dirty="0"/>
              <a:t> </a:t>
            </a:r>
            <a:r>
              <a:rPr lang="en-GB" sz="4000" b="1" dirty="0" err="1"/>
              <a:t>Penelitian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629" y="1034916"/>
            <a:ext cx="11018798" cy="556377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Jika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menggunakan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metode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sudah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banyak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dikenal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sebutkan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nama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metodenya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saja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Jika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diperlukan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sebutkan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sumber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rujukan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digunakan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sebagai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acuan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penelitian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kualitatif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metode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penelitian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menyesuaikan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Sesuaikan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panduan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penulisan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, Mohon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dideskripsikan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bagaiman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metode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penelitian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dipakai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ketika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digunakan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lapangan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sehingga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pembaca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bisa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mengerti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bagaiman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metode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penelitian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yersebut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digunakan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lapanagn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ketika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melakukan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penelitian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 Mohon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dijabarlakan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,.</a:t>
            </a: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515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49" y="309349"/>
            <a:ext cx="6760970" cy="68693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GB" altLang="en-US" sz="4000" b="1" dirty="0" err="1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Calisto MT" panose="02040603050505030304" pitchFamily="18" charset="0"/>
              </a:rPr>
              <a:t>Hasil</a:t>
            </a:r>
            <a:r>
              <a:rPr lang="en-GB" altLang="en-US" sz="4000" b="1" dirty="0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Calisto MT" panose="02040603050505030304" pitchFamily="18" charset="0"/>
              </a:rPr>
              <a:t> </a:t>
            </a:r>
            <a:r>
              <a:rPr lang="en-GB" altLang="en-US" sz="4000" b="1" dirty="0" err="1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Calisto MT" panose="02040603050505030304" pitchFamily="18" charset="0"/>
              </a:rPr>
              <a:t>dan</a:t>
            </a:r>
            <a:r>
              <a:rPr lang="en-GB" altLang="en-US" sz="4000" b="1" dirty="0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Calisto MT" panose="02040603050505030304" pitchFamily="18" charset="0"/>
              </a:rPr>
              <a:t> </a:t>
            </a:r>
            <a:r>
              <a:rPr lang="en-GB" altLang="en-US" sz="4000" b="1" dirty="0" err="1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Calisto MT" panose="02040603050505030304" pitchFamily="18" charset="0"/>
              </a:rPr>
              <a:t>Pembahasan</a:t>
            </a:r>
            <a:endParaRPr lang="en-US" sz="40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77334" y="1300993"/>
            <a:ext cx="10390999" cy="497059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lvl="0" indent="-342900">
              <a:buFont typeface="Arial" panose="020B0604020202020204" pitchFamily="34" charset="0"/>
              <a:buChar char="•"/>
            </a:pP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Pada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umumnya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jurnal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internasional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tidak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menginginkan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bahasa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statistik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(</a:t>
            </a: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seperti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: </a:t>
            </a:r>
            <a:r>
              <a:rPr kumimoji="0" lang="en-GB" altLang="en-US" sz="3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significantly different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, </a:t>
            </a:r>
            <a:r>
              <a:rPr kumimoji="0" lang="en-GB" altLang="en-US" sz="3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treatment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, </a:t>
            </a: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dll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) </a:t>
            </a: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ditulis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dalam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pembahasan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Hindari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copy </a:t>
            </a: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dan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paste </a:t>
            </a: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tabel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hasil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analisis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statistik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langsung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dari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software </a:t>
            </a: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pengolah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data </a:t>
            </a:r>
            <a:r>
              <a:rPr kumimoji="0" lang="en-GB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statistik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Tabel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menggunakan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table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terbuka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(open table)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Materi</a:t>
            </a:r>
            <a:r>
              <a:rPr lang="en-GB" alt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pembahasan</a:t>
            </a:r>
            <a:r>
              <a:rPr lang="en-GB" alt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terutama</a:t>
            </a:r>
            <a:r>
              <a:rPr lang="en-GB" alt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mengupas</a:t>
            </a:r>
            <a:r>
              <a:rPr lang="en-GB" alt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apakah</a:t>
            </a:r>
            <a:r>
              <a:rPr lang="en-GB" alt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hasil</a:t>
            </a:r>
            <a:r>
              <a:rPr lang="en-GB" alt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yang </a:t>
            </a:r>
            <a:r>
              <a:rPr lang="en-GB" alt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didapat</a:t>
            </a:r>
            <a:r>
              <a:rPr lang="en-GB" alt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sesuai</a:t>
            </a:r>
            <a:r>
              <a:rPr lang="en-GB" alt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dengan</a:t>
            </a:r>
            <a:r>
              <a:rPr lang="en-GB" alt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hipotesis</a:t>
            </a:r>
            <a:r>
              <a:rPr lang="en-GB" alt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atau</a:t>
            </a:r>
            <a:r>
              <a:rPr lang="en-GB" alt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tidak</a:t>
            </a:r>
            <a:r>
              <a:rPr lang="en-GB" alt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, </a:t>
            </a:r>
            <a:r>
              <a:rPr lang="en-GB" alt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dan</a:t>
            </a:r>
            <a:r>
              <a:rPr lang="en-GB" alt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kemukakan</a:t>
            </a:r>
            <a:r>
              <a:rPr lang="en-GB" alt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argumentasinya</a:t>
            </a:r>
            <a:r>
              <a:rPr lang="en-GB" alt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.</a:t>
            </a:r>
            <a:endParaRPr lang="en-US" alt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375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9611"/>
            <a:ext cx="6873392" cy="67635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en-GB" altLang="en-US" sz="4000" b="1" dirty="0" err="1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Calisto MT" panose="02040603050505030304" pitchFamily="18" charset="0"/>
              </a:rPr>
              <a:t>Hasil</a:t>
            </a:r>
            <a:r>
              <a:rPr lang="en-GB" altLang="en-US" sz="4000" b="1" dirty="0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Calisto MT" panose="02040603050505030304" pitchFamily="18" charset="0"/>
              </a:rPr>
              <a:t> </a:t>
            </a:r>
            <a:r>
              <a:rPr lang="en-GB" altLang="en-US" sz="4000" b="1" dirty="0" err="1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Calisto MT" panose="02040603050505030304" pitchFamily="18" charset="0"/>
              </a:rPr>
              <a:t>dan</a:t>
            </a:r>
            <a:r>
              <a:rPr lang="en-GB" altLang="en-US" sz="4000" b="1" dirty="0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Calisto MT" panose="02040603050505030304" pitchFamily="18" charset="0"/>
              </a:rPr>
              <a:t> </a:t>
            </a:r>
            <a:r>
              <a:rPr lang="en-GB" altLang="en-US" sz="4000" b="1" dirty="0" err="1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Calisto MT" panose="02040603050505030304" pitchFamily="18" charset="0"/>
              </a:rPr>
              <a:t>Pembahasan</a:t>
            </a:r>
            <a:endParaRPr lang="en-US" sz="40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77334" y="1226334"/>
            <a:ext cx="10650307" cy="4816703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Pengutipan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rujukan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dalam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pembahasan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jangan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terlalu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panjang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(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bila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perlu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dihindari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atau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diparafrase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).</a:t>
            </a:r>
            <a:endParaRPr kumimoji="0" lang="en-US" altLang="en-US" sz="3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Sitasi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hasil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penelitian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atau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pendapat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orang lain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hendaknya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disarikan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dan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dituliskan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dalam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kalimat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sendiri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(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tidak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menggunakan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kalimat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yang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persis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sama</a:t>
            </a:r>
            <a:r>
              <a:rPr kumimoji="0" lang="en-GB" altLang="en-US" sz="3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altLang="en-US" sz="3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Kumpulan </a:t>
            </a:r>
            <a:r>
              <a:rPr lang="en-GB" altLang="en-US" sz="36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penelitian</a:t>
            </a:r>
            <a:r>
              <a:rPr lang="en-GB" altLang="en-US" sz="3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lang="en-GB" altLang="en-US" sz="36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sejenis</a:t>
            </a:r>
            <a:r>
              <a:rPr lang="en-GB" altLang="en-US" sz="3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lang="en-GB" altLang="en-US" sz="36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dapat</a:t>
            </a:r>
            <a:r>
              <a:rPr lang="en-GB" altLang="en-US" sz="3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lang="en-GB" altLang="en-US" sz="36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dirujuk</a:t>
            </a:r>
            <a:r>
              <a:rPr lang="en-GB" altLang="en-US" sz="3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lang="en-GB" altLang="en-US" sz="36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secara</a:t>
            </a:r>
            <a:r>
              <a:rPr lang="en-GB" altLang="en-US" sz="3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lang="en-GB" altLang="en-US" sz="36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berkelompok</a:t>
            </a:r>
            <a:r>
              <a:rPr lang="en-GB" altLang="en-US" sz="3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.</a:t>
            </a:r>
            <a:endParaRPr lang="en-GB" altLang="en-US" sz="3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kumimoji="0" lang="en-US" altLang="en-US" sz="3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5290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540325"/>
            <a:ext cx="7399866" cy="7415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en-GB" altLang="en-US" sz="4400" b="1" dirty="0" err="1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Calisto MT" panose="02040603050505030304" pitchFamily="18" charset="0"/>
              </a:rPr>
              <a:t>Hasil</a:t>
            </a:r>
            <a:r>
              <a:rPr lang="en-GB" altLang="en-US" sz="4400" b="1" dirty="0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Calisto MT" panose="02040603050505030304" pitchFamily="18" charset="0"/>
              </a:rPr>
              <a:t> </a:t>
            </a:r>
            <a:r>
              <a:rPr lang="en-GB" altLang="en-US" sz="4400" b="1" dirty="0" err="1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Calisto MT" panose="02040603050505030304" pitchFamily="18" charset="0"/>
              </a:rPr>
              <a:t>dan</a:t>
            </a:r>
            <a:r>
              <a:rPr lang="en-GB" altLang="en-US" sz="4400" b="1" dirty="0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Calisto MT" panose="02040603050505030304" pitchFamily="18" charset="0"/>
              </a:rPr>
              <a:t> </a:t>
            </a:r>
            <a:r>
              <a:rPr lang="en-GB" altLang="en-US" sz="4400" b="1" dirty="0" err="1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Calisto MT" panose="02040603050505030304" pitchFamily="18" charset="0"/>
              </a:rPr>
              <a:t>Pembahasan</a:t>
            </a:r>
            <a:endParaRPr lang="en-US" sz="44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94455" y="1779008"/>
            <a:ext cx="10669414" cy="373948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lvl="0" indent="-457200">
              <a:buFont typeface="Arial" panose="020B0604020202020204" pitchFamily="34" charset="0"/>
              <a:buChar char="•"/>
            </a:pP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Format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hasil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penelitian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pembahasan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tidak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dipisahkan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,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mengingat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jumlah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halaman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yang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tersedia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bagi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penulis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terbatas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.</a:t>
            </a:r>
            <a:endParaRPr kumimoji="0" lang="en-US" altLang="en-US" sz="3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Hasil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penelitian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dapat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disajikan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dengan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dukungan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tabel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,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grafik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atau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gambar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sesuai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kebutuhan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,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untuk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memperjelas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penyajian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hasil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secara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verbal.</a:t>
            </a:r>
            <a:endParaRPr kumimoji="0" lang="en-US" altLang="en-US" sz="3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Judul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tabel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grafik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atau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keterangan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gambar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disusun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dalam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bentuk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frase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(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bukan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kalimat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)  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secara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ringkas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.</a:t>
            </a:r>
            <a:endParaRPr kumimoji="0" lang="en-US" altLang="en-US" sz="3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292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021" y="163631"/>
            <a:ext cx="7880852" cy="6814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en-GB" altLang="en-US" b="1" dirty="0" err="1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Calisto MT" panose="02040603050505030304" pitchFamily="18" charset="0"/>
              </a:rPr>
              <a:t>Hasil</a:t>
            </a:r>
            <a:r>
              <a:rPr lang="en-GB" altLang="en-US" b="1" dirty="0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Calisto MT" panose="02040603050505030304" pitchFamily="18" charset="0"/>
              </a:rPr>
              <a:t> </a:t>
            </a:r>
            <a:r>
              <a:rPr lang="en-GB" altLang="en-US" b="1" dirty="0" err="1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Calisto MT" panose="02040603050505030304" pitchFamily="18" charset="0"/>
              </a:rPr>
              <a:t>dan</a:t>
            </a:r>
            <a:r>
              <a:rPr lang="en-GB" altLang="en-US" b="1" dirty="0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Calisto MT" panose="02040603050505030304" pitchFamily="18" charset="0"/>
              </a:rPr>
              <a:t> </a:t>
            </a:r>
            <a:r>
              <a:rPr lang="en-GB" altLang="en-US" b="1" dirty="0" err="1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Calisto MT" panose="02040603050505030304" pitchFamily="18" charset="0"/>
              </a:rPr>
              <a:t>Pembahasan</a:t>
            </a: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90982" y="1010991"/>
            <a:ext cx="10350057" cy="466281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Keterangan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gambar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/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grafik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diletakkan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di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bawah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gambar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/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grafik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tersebut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,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sedangkan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judul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tabel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diletakkan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di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atasnya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. 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Judul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diawali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dengan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huruf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kapital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. </a:t>
            </a:r>
            <a:endParaRPr kumimoji="0" lang="en-US" altLang="en-US" sz="3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Jangan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mengulang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menulis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angka-angka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yang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telah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tercantum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dalam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tabel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di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dalam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teks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pembahasan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.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Jika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akan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menekankan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hasil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yang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diperoleh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sebaiknya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sajikan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dalam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bentuk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lain,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misalnya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persentase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atau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selisih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.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Untuk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menunjukkan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angka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yang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dimaksud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,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rujuk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saja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tabel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yang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memuat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angka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 </a:t>
            </a:r>
            <a:r>
              <a:rPr kumimoji="0" lang="en-GB" altLang="en-US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tersebut</a:t>
            </a:r>
            <a:r>
              <a:rPr kumimoji="0" lang="en-GB" altLang="en-US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sto MT" panose="02040603050505030304" pitchFamily="18" charset="0"/>
              </a:rPr>
              <a:t>.</a:t>
            </a:r>
            <a:endParaRPr kumimoji="0" lang="en-US" altLang="en-US" sz="3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3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5441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194" y="63686"/>
            <a:ext cx="3985861" cy="60505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GB" b="1" dirty="0" err="1"/>
              <a:t>Simpulan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742" y="809624"/>
            <a:ext cx="10350057" cy="17288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lvl="0"/>
            <a:r>
              <a:rPr lang="en-GB" sz="2400" dirty="0" err="1"/>
              <a:t>Simpulan</a:t>
            </a:r>
            <a:r>
              <a:rPr lang="en-GB" sz="2400" dirty="0"/>
              <a:t> </a:t>
            </a:r>
            <a:r>
              <a:rPr lang="en-GB" sz="2400" dirty="0" err="1"/>
              <a:t>Hendaknya</a:t>
            </a:r>
            <a:r>
              <a:rPr lang="en-GB" sz="2400" dirty="0"/>
              <a:t> </a:t>
            </a:r>
            <a:r>
              <a:rPr lang="en-GB" sz="2400" dirty="0" err="1"/>
              <a:t>merupakan</a:t>
            </a:r>
            <a:r>
              <a:rPr lang="en-GB" sz="2400" dirty="0"/>
              <a:t> </a:t>
            </a:r>
            <a:r>
              <a:rPr lang="en-GB" sz="2400" dirty="0" err="1"/>
              <a:t>jawaban</a:t>
            </a:r>
            <a:r>
              <a:rPr lang="en-GB" sz="2400" dirty="0"/>
              <a:t> </a:t>
            </a:r>
            <a:r>
              <a:rPr lang="en-GB" sz="2400" dirty="0" err="1"/>
              <a:t>atas</a:t>
            </a:r>
            <a:r>
              <a:rPr lang="en-GB" sz="2400" dirty="0"/>
              <a:t> </a:t>
            </a:r>
            <a:r>
              <a:rPr lang="en-GB" sz="2400" dirty="0" err="1"/>
              <a:t>pertanyaan</a:t>
            </a:r>
            <a:r>
              <a:rPr lang="en-GB" sz="2400" dirty="0"/>
              <a:t> </a:t>
            </a:r>
            <a:r>
              <a:rPr lang="en-GB" sz="2400" dirty="0" err="1"/>
              <a:t>penelitian</a:t>
            </a:r>
            <a:r>
              <a:rPr lang="en-GB" sz="2400" dirty="0"/>
              <a:t>, </a:t>
            </a:r>
            <a:r>
              <a:rPr lang="en-GB" sz="2400" dirty="0" err="1"/>
              <a:t>dan</a:t>
            </a:r>
            <a:r>
              <a:rPr lang="en-GB" sz="2400" dirty="0"/>
              <a:t> </a:t>
            </a:r>
            <a:r>
              <a:rPr lang="en-GB" sz="2400" dirty="0" err="1"/>
              <a:t>diungkapkan</a:t>
            </a:r>
            <a:r>
              <a:rPr lang="en-GB" sz="2400" dirty="0"/>
              <a:t> </a:t>
            </a:r>
            <a:r>
              <a:rPr lang="en-GB" sz="2400" dirty="0" err="1"/>
              <a:t>bukan</a:t>
            </a:r>
            <a:r>
              <a:rPr lang="en-GB" sz="2400" dirty="0"/>
              <a:t> </a:t>
            </a:r>
            <a:r>
              <a:rPr lang="en-GB" sz="2400" dirty="0" err="1"/>
              <a:t>dalam</a:t>
            </a:r>
            <a:r>
              <a:rPr lang="en-GB" sz="2400" dirty="0"/>
              <a:t> </a:t>
            </a:r>
            <a:r>
              <a:rPr lang="en-GB" sz="2400" dirty="0" err="1"/>
              <a:t>kalimat</a:t>
            </a:r>
            <a:r>
              <a:rPr lang="en-GB" sz="2400" dirty="0"/>
              <a:t> </a:t>
            </a:r>
            <a:r>
              <a:rPr lang="en-GB" sz="2400" dirty="0" err="1"/>
              <a:t>statistik</a:t>
            </a:r>
            <a:r>
              <a:rPr lang="en-GB" sz="2400" dirty="0"/>
              <a:t>.</a:t>
            </a:r>
            <a:endParaRPr lang="en-US" sz="2400" dirty="0"/>
          </a:p>
          <a:p>
            <a:pPr lvl="0"/>
            <a:r>
              <a:rPr lang="en-GB" sz="2400" dirty="0" err="1"/>
              <a:t>Ditulis</a:t>
            </a:r>
            <a:r>
              <a:rPr lang="en-GB" sz="2400" dirty="0"/>
              <a:t> </a:t>
            </a:r>
            <a:r>
              <a:rPr lang="en-GB" sz="2400" dirty="0" err="1"/>
              <a:t>sepanjang</a:t>
            </a:r>
            <a:r>
              <a:rPr lang="en-GB" sz="2400" dirty="0"/>
              <a:t> </a:t>
            </a:r>
            <a:r>
              <a:rPr lang="en-GB" sz="2400" dirty="0" err="1"/>
              <a:t>satu</a:t>
            </a:r>
            <a:r>
              <a:rPr lang="en-GB" sz="2400" dirty="0"/>
              <a:t> </a:t>
            </a:r>
            <a:r>
              <a:rPr lang="en-GB" sz="2400" dirty="0" err="1"/>
              <a:t>atau</a:t>
            </a:r>
            <a:r>
              <a:rPr lang="en-GB" sz="2400" dirty="0"/>
              <a:t> </a:t>
            </a:r>
            <a:r>
              <a:rPr lang="en-GB" sz="2400" dirty="0" err="1"/>
              <a:t>dua</a:t>
            </a:r>
            <a:r>
              <a:rPr lang="en-GB" sz="2400" dirty="0"/>
              <a:t> </a:t>
            </a:r>
            <a:r>
              <a:rPr lang="en-GB" sz="2400" dirty="0" err="1"/>
              <a:t>paragraf</a:t>
            </a:r>
            <a:r>
              <a:rPr lang="en-GB" sz="2400" dirty="0"/>
              <a:t> </a:t>
            </a:r>
            <a:r>
              <a:rPr lang="en-GB" sz="2400" dirty="0" err="1"/>
              <a:t>dalam</a:t>
            </a:r>
            <a:r>
              <a:rPr lang="en-GB" sz="2400" dirty="0"/>
              <a:t> </a:t>
            </a:r>
            <a:r>
              <a:rPr lang="en-GB" sz="2400" dirty="0" err="1"/>
              <a:t>bentuk</a:t>
            </a:r>
            <a:r>
              <a:rPr lang="en-GB" sz="2400" dirty="0"/>
              <a:t> </a:t>
            </a:r>
            <a:r>
              <a:rPr lang="en-GB" sz="2400" dirty="0" err="1"/>
              <a:t>esai</a:t>
            </a:r>
            <a:r>
              <a:rPr lang="en-GB" sz="2400" dirty="0"/>
              <a:t>, </a:t>
            </a:r>
            <a:r>
              <a:rPr lang="en-GB" sz="2400" dirty="0" err="1"/>
              <a:t>tidak</a:t>
            </a:r>
            <a:r>
              <a:rPr lang="en-GB" sz="2400" dirty="0"/>
              <a:t> </a:t>
            </a:r>
            <a:r>
              <a:rPr lang="en-GB" sz="2400" dirty="0" err="1"/>
              <a:t>dalam</a:t>
            </a:r>
            <a:r>
              <a:rPr lang="en-GB" sz="2400" dirty="0"/>
              <a:t> </a:t>
            </a:r>
            <a:r>
              <a:rPr lang="en-GB" sz="2400" dirty="0" err="1"/>
              <a:t>bentuk</a:t>
            </a:r>
            <a:r>
              <a:rPr lang="en-GB" sz="2400" dirty="0"/>
              <a:t> </a:t>
            </a:r>
            <a:r>
              <a:rPr lang="en-GB" sz="2400" i="1" dirty="0"/>
              <a:t>numerical.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4024" y="3574980"/>
            <a:ext cx="11423176" cy="30783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Penyusunan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daftar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pustaka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atas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dua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jenis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(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penomoran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/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alfabetis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) </a:t>
            </a:r>
          </a:p>
          <a:p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Dalam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penulisan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daftar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pustaka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selalu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mengacu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pada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pedoman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penulisan</a:t>
            </a:r>
            <a:endParaRPr lang="en-US" sz="2800" dirty="0">
              <a:solidFill>
                <a:schemeClr val="tx1"/>
              </a:solidFill>
              <a:latin typeface="Cambria" pitchFamily="18" charset="0"/>
            </a:endParaRPr>
          </a:p>
          <a:p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Perlu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dicermati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nama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penulis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;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tahun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penerbitan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;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judul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;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;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halaman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APA 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Style/ Vancouver/</a:t>
            </a:r>
            <a:endParaRPr lang="en-US" sz="28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5071" y="2847097"/>
            <a:ext cx="3021210" cy="60505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 err="1"/>
              <a:t>Daftar</a:t>
            </a:r>
            <a:r>
              <a:rPr lang="en-GB" b="1" dirty="0"/>
              <a:t> </a:t>
            </a:r>
            <a:r>
              <a:rPr lang="en-GB" b="1" dirty="0" err="1"/>
              <a:t>Pustaka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413782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2785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System </a:t>
            </a:r>
            <a:r>
              <a:rPr lang="en-US" sz="3600" dirty="0" err="1" smtClean="0"/>
              <a:t>Penulisan</a:t>
            </a:r>
            <a:r>
              <a:rPr lang="en-US" sz="3600" dirty="0" smtClean="0"/>
              <a:t> </a:t>
            </a:r>
            <a:r>
              <a:rPr lang="en-US" sz="3600" dirty="0" err="1" smtClean="0"/>
              <a:t>Sitasi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Daftar</a:t>
            </a:r>
            <a:r>
              <a:rPr lang="en-US" sz="3600" dirty="0" smtClean="0"/>
              <a:t> </a:t>
            </a:r>
            <a:r>
              <a:rPr lang="en-US" sz="3600" dirty="0" err="1" smtClean="0"/>
              <a:t>Pustaka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210235"/>
            <a:ext cx="10178322" cy="5271247"/>
          </a:xfrm>
        </p:spPr>
        <p:txBody>
          <a:bodyPr>
            <a:normAutofit/>
          </a:bodyPr>
          <a:lstStyle/>
          <a:p>
            <a:r>
              <a:rPr lang="en-US" sz="2800" dirty="0" err="1"/>
              <a:t>Chazawi</a:t>
            </a:r>
            <a:r>
              <a:rPr lang="en-US" sz="2800" dirty="0"/>
              <a:t>, </a:t>
            </a:r>
            <a:r>
              <a:rPr lang="en-US" sz="2800" dirty="0" err="1"/>
              <a:t>Adami</a:t>
            </a:r>
            <a:r>
              <a:rPr lang="en-US" sz="2800" dirty="0"/>
              <a:t>.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Pidana</a:t>
            </a:r>
            <a:r>
              <a:rPr lang="en-US" sz="2800" dirty="0"/>
              <a:t> </a:t>
            </a:r>
            <a:r>
              <a:rPr lang="en-US" sz="2800" dirty="0" err="1"/>
              <a:t>Positif</a:t>
            </a:r>
            <a:r>
              <a:rPr lang="en-US" sz="2800" dirty="0"/>
              <a:t> </a:t>
            </a:r>
            <a:r>
              <a:rPr lang="en-US" sz="2800" dirty="0" err="1"/>
              <a:t>Penghinaan</a:t>
            </a:r>
            <a:r>
              <a:rPr lang="en-US" sz="2800" dirty="0"/>
              <a:t>. Media Nusa Creative (MNC Publishing), </a:t>
            </a:r>
            <a:r>
              <a:rPr lang="en-US" sz="2800" dirty="0" smtClean="0"/>
              <a:t>2022 </a:t>
            </a:r>
            <a:r>
              <a:rPr lang="en-US" sz="2800" dirty="0" smtClean="0">
                <a:sym typeface="Wingdings" panose="05000000000000000000" pitchFamily="2" charset="2"/>
              </a:rPr>
              <a:t> MLA</a:t>
            </a:r>
            <a:endParaRPr lang="en-US" sz="2800" dirty="0"/>
          </a:p>
          <a:p>
            <a:r>
              <a:rPr lang="en-US" sz="2800" dirty="0" err="1"/>
              <a:t>Chazawi</a:t>
            </a:r>
            <a:r>
              <a:rPr lang="en-US" sz="2800" dirty="0"/>
              <a:t>, A. (2022).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Pidana</a:t>
            </a:r>
            <a:r>
              <a:rPr lang="en-US" sz="2800" dirty="0"/>
              <a:t> </a:t>
            </a:r>
            <a:r>
              <a:rPr lang="en-US" sz="2800" dirty="0" err="1"/>
              <a:t>Positif</a:t>
            </a:r>
            <a:r>
              <a:rPr lang="en-US" sz="2800" dirty="0"/>
              <a:t> </a:t>
            </a:r>
            <a:r>
              <a:rPr lang="en-US" sz="2800" dirty="0" err="1"/>
              <a:t>Penghinaan</a:t>
            </a:r>
            <a:r>
              <a:rPr lang="en-US" sz="2800" dirty="0"/>
              <a:t>. Media Nusa Creative (MNC Publishing</a:t>
            </a:r>
            <a:r>
              <a:rPr lang="en-US" sz="2800" dirty="0" smtClean="0"/>
              <a:t>) </a:t>
            </a:r>
            <a:r>
              <a:rPr lang="en-US" sz="2800" dirty="0" smtClean="0">
                <a:sym typeface="Wingdings" panose="05000000000000000000" pitchFamily="2" charset="2"/>
              </a:rPr>
              <a:t> APA Style</a:t>
            </a:r>
            <a:endParaRPr lang="en-US" sz="2800" dirty="0"/>
          </a:p>
          <a:p>
            <a:r>
              <a:rPr lang="en-US" sz="2800" dirty="0" err="1"/>
              <a:t>Chazawi</a:t>
            </a:r>
            <a:r>
              <a:rPr lang="en-US" sz="2800" dirty="0"/>
              <a:t>, </a:t>
            </a:r>
            <a:r>
              <a:rPr lang="en-US" sz="2800" dirty="0" err="1"/>
              <a:t>Adami</a:t>
            </a:r>
            <a:r>
              <a:rPr lang="en-US" sz="2800" dirty="0"/>
              <a:t>.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Pidana</a:t>
            </a:r>
            <a:r>
              <a:rPr lang="en-US" sz="2800" dirty="0"/>
              <a:t> </a:t>
            </a:r>
            <a:r>
              <a:rPr lang="en-US" sz="2800" dirty="0" err="1"/>
              <a:t>Positif</a:t>
            </a:r>
            <a:r>
              <a:rPr lang="en-US" sz="2800" dirty="0"/>
              <a:t> </a:t>
            </a:r>
            <a:r>
              <a:rPr lang="en-US" sz="2800" dirty="0" err="1"/>
              <a:t>Penghinaan</a:t>
            </a:r>
            <a:r>
              <a:rPr lang="en-US" sz="2800" dirty="0"/>
              <a:t>. Media Nusa Creative (MNC Publishing), </a:t>
            </a:r>
            <a:r>
              <a:rPr lang="en-US" sz="2800" dirty="0" smtClean="0"/>
              <a:t>2022 </a:t>
            </a:r>
            <a:r>
              <a:rPr lang="en-US" sz="2800" dirty="0" smtClean="0">
                <a:sym typeface="Wingdings" panose="05000000000000000000" pitchFamily="2" charset="2"/>
              </a:rPr>
              <a:t> Chicago Style</a:t>
            </a:r>
            <a:endParaRPr lang="en-US" sz="2800" dirty="0"/>
          </a:p>
          <a:p>
            <a:r>
              <a:rPr lang="en-US" sz="2800" dirty="0" err="1"/>
              <a:t>Chazawi</a:t>
            </a:r>
            <a:r>
              <a:rPr lang="en-US" sz="2800" dirty="0"/>
              <a:t>, A., 2022.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Pidana</a:t>
            </a:r>
            <a:r>
              <a:rPr lang="en-US" sz="2800" dirty="0"/>
              <a:t> </a:t>
            </a:r>
            <a:r>
              <a:rPr lang="en-US" sz="2800" dirty="0" err="1"/>
              <a:t>Positif</a:t>
            </a:r>
            <a:r>
              <a:rPr lang="en-US" sz="2800" dirty="0"/>
              <a:t> </a:t>
            </a:r>
            <a:r>
              <a:rPr lang="en-US" sz="2800" dirty="0" err="1"/>
              <a:t>Penghinaan</a:t>
            </a:r>
            <a:r>
              <a:rPr lang="en-US" sz="2800" dirty="0"/>
              <a:t>. Media Nusa Creative (MNC Publishing</a:t>
            </a:r>
            <a:r>
              <a:rPr lang="en-US" sz="2800" dirty="0" smtClean="0"/>
              <a:t>) </a:t>
            </a:r>
            <a:r>
              <a:rPr lang="en-US" sz="2800" dirty="0" smtClean="0">
                <a:sym typeface="Wingdings" panose="05000000000000000000" pitchFamily="2" charset="2"/>
              </a:rPr>
              <a:t> Harvard Style</a:t>
            </a:r>
            <a:endParaRPr lang="en-US" sz="2800" dirty="0"/>
          </a:p>
          <a:p>
            <a:r>
              <a:rPr lang="en-US" sz="2800" dirty="0" err="1"/>
              <a:t>Chazawi</a:t>
            </a:r>
            <a:r>
              <a:rPr lang="en-US" sz="2800" dirty="0"/>
              <a:t> A.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Pidana</a:t>
            </a:r>
            <a:r>
              <a:rPr lang="en-US" sz="2800" dirty="0"/>
              <a:t> </a:t>
            </a:r>
            <a:r>
              <a:rPr lang="en-US" sz="2800" dirty="0" err="1"/>
              <a:t>Positif</a:t>
            </a:r>
            <a:r>
              <a:rPr lang="en-US" sz="2800" dirty="0"/>
              <a:t> </a:t>
            </a:r>
            <a:r>
              <a:rPr lang="en-US" sz="2800" dirty="0" err="1"/>
              <a:t>Penghinaan</a:t>
            </a:r>
            <a:r>
              <a:rPr lang="en-US" sz="2800" dirty="0"/>
              <a:t>. Media Nusa Creative (MNC Publishing); 2022 Mar </a:t>
            </a:r>
            <a:r>
              <a:rPr lang="en-US" sz="2800" dirty="0" smtClean="0"/>
              <a:t>26 </a:t>
            </a:r>
            <a:r>
              <a:rPr lang="en-US" sz="2800" dirty="0" smtClean="0">
                <a:sym typeface="Wingdings" panose="05000000000000000000" pitchFamily="2" charset="2"/>
              </a:rPr>
              <a:t> Vancouver Style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785903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15350"/>
          </a:xfrm>
        </p:spPr>
        <p:txBody>
          <a:bodyPr/>
          <a:lstStyle/>
          <a:p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Jurnal</a:t>
            </a:r>
            <a:r>
              <a:rPr lang="en-US" dirty="0" smtClean="0"/>
              <a:t> </a:t>
            </a:r>
            <a:r>
              <a:rPr lang="en-US" dirty="0" err="1" smtClean="0"/>
              <a:t>Sinta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7583" y="1197735"/>
            <a:ext cx="10637949" cy="5473521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 </a:t>
            </a:r>
            <a:r>
              <a:rPr lang="en-US" dirty="0"/>
              <a:t>LEGA LATA : JURNAL ILMU HUKUM (</a:t>
            </a:r>
            <a:r>
              <a:rPr lang="en-US" dirty="0" err="1"/>
              <a:t>Tahun</a:t>
            </a:r>
            <a:r>
              <a:rPr lang="en-US" dirty="0"/>
              <a:t> 2026)</a:t>
            </a:r>
          </a:p>
          <a:p>
            <a:pPr marL="712788" indent="-268288"/>
            <a:r>
              <a:rPr lang="en-US" dirty="0"/>
              <a:t>FAKULTAS HUKUM UNIVERSITAS MUHAMMADIYAH SUMATERA UTARA</a:t>
            </a:r>
          </a:p>
          <a:p>
            <a:pPr marL="712788" indent="-268288"/>
            <a:r>
              <a:rPr lang="en-US" dirty="0"/>
              <a:t>https://jurnal.umsu.ac.id/index.php/delegalata</a:t>
            </a:r>
          </a:p>
          <a:p>
            <a:pPr marL="712788" indent="-268288"/>
            <a:r>
              <a:rPr lang="en-US" dirty="0"/>
              <a:t>https://sinta.kemdikbud.go.id/journals/profile/1433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MIMBAR </a:t>
            </a:r>
            <a:r>
              <a:rPr lang="en-US" dirty="0"/>
              <a:t>KEADILAN (</a:t>
            </a:r>
            <a:r>
              <a:rPr lang="en-US" dirty="0" err="1"/>
              <a:t>Tahun</a:t>
            </a:r>
            <a:r>
              <a:rPr lang="en-US" dirty="0"/>
              <a:t> 2019)</a:t>
            </a:r>
          </a:p>
          <a:p>
            <a:pPr marL="712788" indent="-268288"/>
            <a:r>
              <a:rPr lang="en-US" dirty="0"/>
              <a:t>PROGRAM STUDI SARJANA HUKUM FAKULTAS HUKUM UNIVERSITAS 17 AGUSTUS 1945 SURABAYA</a:t>
            </a:r>
          </a:p>
          <a:p>
            <a:pPr marL="712788" indent="-268288"/>
            <a:r>
              <a:rPr lang="en-US" dirty="0"/>
              <a:t>http://jurnal.untag-sby.ac.id/index.php/mimbarkeadilan/index</a:t>
            </a:r>
          </a:p>
          <a:p>
            <a:pPr marL="712788" indent="-268288"/>
            <a:r>
              <a:rPr lang="en-US" dirty="0"/>
              <a:t>https://sinta.kemdikbud.go.id/journals/profile/4181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JCH </a:t>
            </a:r>
            <a:r>
              <a:rPr lang="en-US" dirty="0"/>
              <a:t>(JURNAL CENDEKIA HUKUM) (</a:t>
            </a:r>
            <a:r>
              <a:rPr lang="en-US" dirty="0" err="1"/>
              <a:t>Tahun</a:t>
            </a:r>
            <a:r>
              <a:rPr lang="en-US" dirty="0"/>
              <a:t> 2023)</a:t>
            </a:r>
          </a:p>
          <a:p>
            <a:pPr marL="712788" indent="-268288"/>
            <a:r>
              <a:rPr lang="en-US" dirty="0"/>
              <a:t>STIH PUTRI MAHARAJA</a:t>
            </a:r>
          </a:p>
          <a:p>
            <a:pPr marL="712788" indent="-268288"/>
            <a:r>
              <a:rPr lang="en-US" dirty="0"/>
              <a:t>http://e-jurnal.stih-pm.ac.id/index.php/cendekeahukum</a:t>
            </a:r>
          </a:p>
          <a:p>
            <a:pPr marL="712788" indent="-268288"/>
            <a:r>
              <a:rPr lang="en-US" dirty="0"/>
              <a:t>https://sinta.kemdikbud.go.id/journals/profile/2411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JURNAL </a:t>
            </a:r>
            <a:r>
              <a:rPr lang="en-US" dirty="0"/>
              <a:t>MERCATORIA (</a:t>
            </a:r>
            <a:r>
              <a:rPr lang="en-US" dirty="0" err="1"/>
              <a:t>Tahun</a:t>
            </a:r>
            <a:r>
              <a:rPr lang="en-US" dirty="0"/>
              <a:t> 2023)</a:t>
            </a:r>
          </a:p>
          <a:p>
            <a:pPr marL="712788" indent="-268288"/>
            <a:r>
              <a:rPr lang="en-US" dirty="0"/>
              <a:t>FAKULTAS ILMU HUKUM UNIVERSITAS MEDAN AREA</a:t>
            </a:r>
          </a:p>
          <a:p>
            <a:pPr marL="712788" indent="-268288"/>
            <a:r>
              <a:rPr lang="en-US" dirty="0"/>
              <a:t>https://ojs.uma.ac.id/index.php/mercatoria</a:t>
            </a:r>
          </a:p>
          <a:p>
            <a:pPr marL="712788" indent="-268288"/>
            <a:r>
              <a:rPr lang="en-US" dirty="0"/>
              <a:t>https://sinta.kemdikbud.go.id/journals/profile/1821</a:t>
            </a:r>
          </a:p>
        </p:txBody>
      </p:sp>
    </p:spTree>
    <p:extLst>
      <p:ext uri="{BB962C8B-B14F-4D97-AF65-F5344CB8AC3E}">
        <p14:creationId xmlns:p14="http://schemas.microsoft.com/office/powerpoint/2010/main" val="16679438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15350"/>
          </a:xfrm>
        </p:spPr>
        <p:txBody>
          <a:bodyPr/>
          <a:lstStyle/>
          <a:p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Jurnal</a:t>
            </a:r>
            <a:r>
              <a:rPr lang="en-US" dirty="0" smtClean="0"/>
              <a:t> </a:t>
            </a:r>
            <a:r>
              <a:rPr lang="en-US" dirty="0" err="1" smtClean="0"/>
              <a:t>Sinta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7583" y="1197735"/>
            <a:ext cx="10637949" cy="5473521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DIVERSI </a:t>
            </a:r>
            <a:r>
              <a:rPr lang="en-US" dirty="0"/>
              <a:t>: JURNAL HUKUM (</a:t>
            </a:r>
            <a:r>
              <a:rPr lang="en-US" dirty="0" err="1"/>
              <a:t>Tahun</a:t>
            </a:r>
            <a:r>
              <a:rPr lang="en-US" dirty="0"/>
              <a:t> 2026)</a:t>
            </a:r>
          </a:p>
          <a:p>
            <a:pPr marL="712788" indent="-268288"/>
            <a:r>
              <a:rPr lang="en-US" dirty="0"/>
              <a:t>FAKULTAS HUKUM UNIVERSITAS ISLAM KADIRI </a:t>
            </a:r>
          </a:p>
          <a:p>
            <a:pPr marL="712788" indent="-268288"/>
            <a:r>
              <a:rPr lang="en-US" dirty="0"/>
              <a:t>https://ejournal.uniska-kediri.ac.id/index.php/Diversi</a:t>
            </a:r>
          </a:p>
          <a:p>
            <a:pPr marL="712788" indent="-268288"/>
            <a:r>
              <a:rPr lang="en-US" dirty="0"/>
              <a:t>https://sinta.kemdikbud.go.id/journals/profile/4054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AL </a:t>
            </a:r>
            <a:r>
              <a:rPr lang="en-US" dirty="0"/>
              <a:t>DAULAH : JURNAL HUKUM PIDANA DAN KETATANEGARAAN (</a:t>
            </a:r>
            <a:r>
              <a:rPr lang="en-US" dirty="0" err="1"/>
              <a:t>Tahun</a:t>
            </a:r>
            <a:r>
              <a:rPr lang="en-US" dirty="0"/>
              <a:t> 2020)</a:t>
            </a:r>
          </a:p>
          <a:p>
            <a:pPr marL="712788" indent="-268288"/>
            <a:r>
              <a:rPr lang="en-US" dirty="0"/>
              <a:t>UNIVERSITAS ISLAM NEGERI ALAUDDIN MAKASSAR</a:t>
            </a:r>
          </a:p>
          <a:p>
            <a:pPr marL="712788" indent="-268288"/>
            <a:r>
              <a:rPr lang="en-US" dirty="0"/>
              <a:t>https://journal.uin-alauddin.ac.id/index.php/al_daulah</a:t>
            </a:r>
          </a:p>
          <a:p>
            <a:pPr marL="712788" indent="-268288"/>
            <a:r>
              <a:rPr lang="en-US" dirty="0"/>
              <a:t>https://sinta.kemdikbud.go.id/journals/profile/3862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JURNAL </a:t>
            </a:r>
            <a:r>
              <a:rPr lang="en-US" dirty="0"/>
              <a:t>HUKUM PRASADA (2026)</a:t>
            </a:r>
          </a:p>
          <a:p>
            <a:pPr marL="712788" indent="-268288"/>
            <a:r>
              <a:rPr lang="en-US" dirty="0"/>
              <a:t>UNIVERSITAS WARMADEWA</a:t>
            </a:r>
          </a:p>
          <a:p>
            <a:pPr marL="712788" indent="-268288"/>
            <a:r>
              <a:rPr lang="en-US" dirty="0"/>
              <a:t>https://www.ejournal.warmadewa.ac.id/index.php/prasada</a:t>
            </a:r>
          </a:p>
          <a:p>
            <a:pPr marL="712788" indent="-268288"/>
            <a:r>
              <a:rPr lang="en-US" dirty="0"/>
              <a:t>https://sinta.kemdikbud.go.id/journals/profile/3877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LAMBUNG </a:t>
            </a:r>
            <a:r>
              <a:rPr lang="en-US" dirty="0"/>
              <a:t>MANGKURAT LAW JOURNAL (</a:t>
            </a:r>
            <a:r>
              <a:rPr lang="en-US" dirty="0" err="1"/>
              <a:t>Tahun</a:t>
            </a:r>
            <a:r>
              <a:rPr lang="en-US" dirty="0"/>
              <a:t> 2024)</a:t>
            </a:r>
          </a:p>
          <a:p>
            <a:pPr marL="712788" indent="-268288"/>
            <a:r>
              <a:rPr lang="en-US" dirty="0"/>
              <a:t>MASTER OF NOTARY PROGRAM FACULTY OF LAW LAMBUNG MANGKURAT UNIVERSITY JOIN TOGETHER WITH INDONESIA NOTARY ASSOCIATION KALIMANTAN SELATAN</a:t>
            </a:r>
          </a:p>
          <a:p>
            <a:pPr marL="712788" indent="-268288"/>
            <a:r>
              <a:rPr lang="en-US" dirty="0"/>
              <a:t>http://lamlaj.ulm.ac.id/web/index.php/abc/index</a:t>
            </a:r>
          </a:p>
          <a:p>
            <a:pPr marL="712788" indent="-268288"/>
            <a:r>
              <a:rPr lang="en-US" dirty="0"/>
              <a:t>https://sinta.kemdikbud.go.id/journals/profile/3884</a:t>
            </a:r>
          </a:p>
        </p:txBody>
      </p:sp>
    </p:spTree>
    <p:extLst>
      <p:ext uri="{BB962C8B-B14F-4D97-AF65-F5344CB8AC3E}">
        <p14:creationId xmlns:p14="http://schemas.microsoft.com/office/powerpoint/2010/main" val="41387181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15350"/>
          </a:xfrm>
        </p:spPr>
        <p:txBody>
          <a:bodyPr/>
          <a:lstStyle/>
          <a:p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Jurnal</a:t>
            </a:r>
            <a:r>
              <a:rPr lang="en-US" dirty="0" smtClean="0"/>
              <a:t> </a:t>
            </a:r>
            <a:r>
              <a:rPr lang="en-US" dirty="0" err="1" smtClean="0"/>
              <a:t>Sinta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7583" y="1197735"/>
            <a:ext cx="10637949" cy="5473521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TADULAKO </a:t>
            </a:r>
            <a:r>
              <a:rPr lang="en-US" dirty="0"/>
              <a:t>LAW REVIEW (</a:t>
            </a:r>
            <a:r>
              <a:rPr lang="en-US" dirty="0" err="1"/>
              <a:t>Tahun</a:t>
            </a:r>
            <a:r>
              <a:rPr lang="en-US" dirty="0"/>
              <a:t> 2026)</a:t>
            </a:r>
          </a:p>
          <a:p>
            <a:pPr marL="712788" indent="-268288"/>
            <a:r>
              <a:rPr lang="en-US" dirty="0"/>
              <a:t>FAKULTAS HUKUM UNIVERSITAS TADULAKO</a:t>
            </a:r>
          </a:p>
          <a:p>
            <a:pPr marL="712788" indent="-268288"/>
            <a:r>
              <a:rPr lang="en-US" dirty="0"/>
              <a:t>http://jurnal.untad.ac.id/jurnal/index.php/TLR</a:t>
            </a:r>
          </a:p>
          <a:p>
            <a:pPr marL="712788" indent="-268288"/>
            <a:r>
              <a:rPr lang="en-US" dirty="0"/>
              <a:t>https://sinta.kemdikbud.go.id/journals/profile/462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AL </a:t>
            </a:r>
            <a:r>
              <a:rPr lang="en-US" dirty="0"/>
              <a:t>HURRIYAH : JURNAL HUKUM ISLAM (</a:t>
            </a:r>
            <a:r>
              <a:rPr lang="en-US" dirty="0" err="1"/>
              <a:t>Tahun</a:t>
            </a:r>
            <a:r>
              <a:rPr lang="en-US" dirty="0"/>
              <a:t> 2023)</a:t>
            </a:r>
          </a:p>
          <a:p>
            <a:pPr marL="712788" indent="-268288"/>
            <a:r>
              <a:rPr lang="en-US" dirty="0"/>
              <a:t>IAINBUKITTINGGI</a:t>
            </a:r>
          </a:p>
          <a:p>
            <a:pPr marL="712788" indent="-268288"/>
            <a:r>
              <a:rPr lang="en-US" dirty="0"/>
              <a:t>http://ejournal.iainbukittinggi.ac.id/index.php/alhurriyah/index</a:t>
            </a:r>
          </a:p>
          <a:p>
            <a:pPr marL="712788" indent="-268288"/>
            <a:r>
              <a:rPr lang="en-US" dirty="0"/>
              <a:t>https://sinta.kemdikbud.go.id/journals/profile/522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JURNAL </a:t>
            </a:r>
            <a:r>
              <a:rPr lang="en-US" dirty="0"/>
              <a:t>MAHKAMAH : KAJIAN ILMU HUKUM DAN HUKUM ISLAM (</a:t>
            </a:r>
            <a:r>
              <a:rPr lang="en-US" dirty="0" err="1"/>
              <a:t>Tahun</a:t>
            </a:r>
            <a:r>
              <a:rPr lang="en-US" dirty="0"/>
              <a:t> 2025)</a:t>
            </a:r>
          </a:p>
          <a:p>
            <a:pPr marL="712788" indent="-268288"/>
            <a:r>
              <a:rPr lang="en-US" dirty="0"/>
              <a:t>FAKULTAS HUKUM DAN EKONOMI SYARIAH</a:t>
            </a:r>
          </a:p>
          <a:p>
            <a:pPr marL="712788" indent="-268288"/>
            <a:r>
              <a:rPr lang="en-US" dirty="0"/>
              <a:t>https://journal.iaimnumetrolampung.ac.id/index.php/jm/index</a:t>
            </a:r>
          </a:p>
          <a:p>
            <a:pPr marL="712788" indent="-268288"/>
            <a:r>
              <a:rPr lang="en-US" dirty="0"/>
              <a:t>https://sinta.kemdikbud.go.id/journals/profile/419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SYIAH </a:t>
            </a:r>
            <a:r>
              <a:rPr lang="en-US" dirty="0"/>
              <a:t>KUALA LAW JOURNAL (SKLJ) (</a:t>
            </a:r>
            <a:r>
              <a:rPr lang="en-US" dirty="0" err="1"/>
              <a:t>Tahun</a:t>
            </a:r>
            <a:r>
              <a:rPr lang="en-US" dirty="0"/>
              <a:t> 2025)</a:t>
            </a:r>
          </a:p>
          <a:p>
            <a:pPr marL="712788" indent="-268288"/>
            <a:r>
              <a:rPr lang="en-US" dirty="0"/>
              <a:t>UNIVERSITAS SYIAH KUALA</a:t>
            </a:r>
          </a:p>
          <a:p>
            <a:pPr marL="712788" indent="-268288"/>
            <a:r>
              <a:rPr lang="en-US" dirty="0"/>
              <a:t>https://jurnal.usk.ac.id/index.php/SKLJ</a:t>
            </a:r>
          </a:p>
          <a:p>
            <a:pPr marL="712788" indent="-268288"/>
            <a:r>
              <a:rPr lang="en-US" dirty="0"/>
              <a:t>https://sinta.kemdikbud.go.id/journals/profile/4185</a:t>
            </a:r>
          </a:p>
        </p:txBody>
      </p:sp>
    </p:spTree>
    <p:extLst>
      <p:ext uri="{BB962C8B-B14F-4D97-AF65-F5344CB8AC3E}">
        <p14:creationId xmlns:p14="http://schemas.microsoft.com/office/powerpoint/2010/main" val="1465605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721" y="161113"/>
            <a:ext cx="8090987" cy="57586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3600" b="1" dirty="0"/>
              <a:t>STRUKTUR ARTIKEL ILMIAH: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6399" y="1009299"/>
            <a:ext cx="8947053" cy="275768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800" dirty="0" err="1"/>
              <a:t>Struktur</a:t>
            </a:r>
            <a:r>
              <a:rPr lang="en-US" sz="2800" dirty="0"/>
              <a:t> </a:t>
            </a:r>
            <a:r>
              <a:rPr lang="en-US" sz="2800" dirty="0" err="1"/>
              <a:t>artikel</a:t>
            </a:r>
            <a:r>
              <a:rPr lang="en-US" sz="2800" dirty="0"/>
              <a:t> </a:t>
            </a:r>
            <a:r>
              <a:rPr lang="en-US" sz="2800" dirty="0" err="1"/>
              <a:t>ilmiah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 </a:t>
            </a:r>
            <a:r>
              <a:rPr lang="en-US" sz="2800" dirty="0" err="1"/>
              <a:t>terdiri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10 </a:t>
            </a:r>
            <a:r>
              <a:rPr lang="en-US" sz="2800" dirty="0" err="1"/>
              <a:t>bagian</a:t>
            </a:r>
            <a:r>
              <a:rPr lang="en-US" sz="2800" dirty="0"/>
              <a:t> </a:t>
            </a:r>
            <a:r>
              <a:rPr lang="en-US" sz="2800" dirty="0" err="1"/>
              <a:t>utama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sz="2800" dirty="0"/>
              <a:t>: (1) </a:t>
            </a:r>
            <a:r>
              <a:rPr lang="en-US" sz="2800" dirty="0" err="1"/>
              <a:t>Judul</a:t>
            </a:r>
            <a:r>
              <a:rPr lang="en-US" sz="2800" dirty="0"/>
              <a:t> (2) </a:t>
            </a:r>
            <a:r>
              <a:rPr lang="en-US" sz="2800" dirty="0" err="1"/>
              <a:t>Baris</a:t>
            </a:r>
            <a:r>
              <a:rPr lang="en-US" sz="2800" dirty="0"/>
              <a:t> </a:t>
            </a:r>
            <a:r>
              <a:rPr lang="en-US" sz="2800" dirty="0" err="1"/>
              <a:t>Kepemilikan</a:t>
            </a:r>
            <a:r>
              <a:rPr lang="en-US" sz="2800" dirty="0"/>
              <a:t> (Author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Alamat</a:t>
            </a:r>
            <a:r>
              <a:rPr lang="en-US" sz="2800" dirty="0"/>
              <a:t>); (3) </a:t>
            </a:r>
            <a:r>
              <a:rPr lang="en-US" sz="2800" dirty="0" err="1"/>
              <a:t>Abstrak</a:t>
            </a:r>
            <a:r>
              <a:rPr lang="en-US" sz="2800" dirty="0"/>
              <a:t>; (4) Kata </a:t>
            </a:r>
            <a:r>
              <a:rPr lang="en-US" sz="2800" dirty="0" err="1"/>
              <a:t>Kunci</a:t>
            </a:r>
            <a:r>
              <a:rPr lang="en-US" sz="2800" dirty="0"/>
              <a:t>; (5) </a:t>
            </a:r>
            <a:r>
              <a:rPr lang="en-US" sz="2800" dirty="0" err="1"/>
              <a:t>Pendahuluan</a:t>
            </a:r>
            <a:r>
              <a:rPr lang="en-US" sz="2800" dirty="0"/>
              <a:t>; (6) </a:t>
            </a:r>
            <a:r>
              <a:rPr lang="en-US" sz="2800" dirty="0" err="1"/>
              <a:t>Metode</a:t>
            </a:r>
            <a:r>
              <a:rPr lang="id-ID" sz="2800" dirty="0"/>
              <a:t> Penelitian</a:t>
            </a:r>
            <a:r>
              <a:rPr lang="en-US" sz="2800" dirty="0"/>
              <a:t>; (7) Hasil dan </a:t>
            </a:r>
            <a:r>
              <a:rPr lang="en-US" sz="2800" dirty="0" err="1"/>
              <a:t>Pembahasan</a:t>
            </a:r>
            <a:r>
              <a:rPr lang="en-US" sz="2800" dirty="0"/>
              <a:t>; (8) </a:t>
            </a:r>
            <a:r>
              <a:rPr lang="en-US" sz="2800" dirty="0" err="1"/>
              <a:t>Simpulan</a:t>
            </a:r>
            <a:r>
              <a:rPr lang="en-US" sz="2800" dirty="0"/>
              <a:t>; (9) </a:t>
            </a:r>
            <a:r>
              <a:rPr lang="en-US" sz="2800" dirty="0" err="1"/>
              <a:t>Ucapan</a:t>
            </a:r>
            <a:r>
              <a:rPr lang="en-US" sz="2800" dirty="0"/>
              <a:t> </a:t>
            </a:r>
            <a:r>
              <a:rPr lang="en-US" sz="2800" dirty="0" err="1"/>
              <a:t>Terimakasih</a:t>
            </a:r>
            <a:r>
              <a:rPr lang="en-US" sz="2800" dirty="0"/>
              <a:t> (</a:t>
            </a:r>
            <a:r>
              <a:rPr lang="en-US" sz="2800" i="1" dirty="0"/>
              <a:t>Optional</a:t>
            </a:r>
            <a:r>
              <a:rPr lang="en-US" sz="2800" dirty="0"/>
              <a:t>) dan (10) Daftar </a:t>
            </a:r>
            <a:r>
              <a:rPr lang="en-US" sz="2800" dirty="0" err="1"/>
              <a:t>Pustaka</a:t>
            </a:r>
            <a:r>
              <a:rPr lang="en-US" sz="2800" dirty="0"/>
              <a:t>. </a:t>
            </a:r>
          </a:p>
          <a:p>
            <a:endParaRPr lang="en-US" sz="2800" dirty="0"/>
          </a:p>
          <a:p>
            <a:r>
              <a:rPr lang="en-US" sz="2800" dirty="0" err="1"/>
              <a:t>Adapun</a:t>
            </a:r>
            <a:r>
              <a:rPr lang="en-US" sz="2800" dirty="0"/>
              <a:t> </a:t>
            </a:r>
            <a:r>
              <a:rPr lang="en-US" sz="2800" dirty="0" err="1"/>
              <a:t>struktur</a:t>
            </a:r>
            <a:r>
              <a:rPr lang="en-US" sz="2800" dirty="0"/>
              <a:t> </a:t>
            </a:r>
            <a:r>
              <a:rPr lang="en-US" sz="2800" dirty="0" err="1"/>
              <a:t>artikel</a:t>
            </a:r>
            <a:r>
              <a:rPr lang="en-US" sz="2800" dirty="0"/>
              <a:t> </a:t>
            </a:r>
            <a:r>
              <a:rPr lang="en-US" sz="2800" dirty="0" err="1"/>
              <a:t>ilmiah</a:t>
            </a:r>
            <a:r>
              <a:rPr lang="en-US" sz="2800" dirty="0"/>
              <a:t> non </a:t>
            </a:r>
            <a:r>
              <a:rPr lang="en-US" sz="2800" dirty="0" err="1"/>
              <a:t>penelitian</a:t>
            </a:r>
            <a:r>
              <a:rPr lang="en-US" sz="2800" dirty="0"/>
              <a:t> </a:t>
            </a:r>
            <a:r>
              <a:rPr lang="en-US" sz="2800" dirty="0" err="1"/>
              <a:t>terbagi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9 </a:t>
            </a:r>
            <a:r>
              <a:rPr lang="en-US" sz="2800" dirty="0" err="1"/>
              <a:t>bagian</a:t>
            </a:r>
            <a:r>
              <a:rPr lang="en-US" sz="2800" dirty="0"/>
              <a:t> </a:t>
            </a:r>
            <a:r>
              <a:rPr lang="en-US" sz="2800" dirty="0" err="1"/>
              <a:t>utama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sz="2800" dirty="0"/>
              <a:t>: (1) </a:t>
            </a:r>
            <a:r>
              <a:rPr lang="en-US" sz="2800" dirty="0" err="1"/>
              <a:t>Judul</a:t>
            </a:r>
            <a:r>
              <a:rPr lang="en-US" sz="2800" dirty="0"/>
              <a:t>; (2) </a:t>
            </a:r>
            <a:r>
              <a:rPr lang="en-US" sz="2800" dirty="0" err="1"/>
              <a:t>Baris</a:t>
            </a:r>
            <a:r>
              <a:rPr lang="en-US" sz="2800" dirty="0"/>
              <a:t> </a:t>
            </a:r>
            <a:r>
              <a:rPr lang="en-US" sz="2800" dirty="0" err="1"/>
              <a:t>Kepemilikan</a:t>
            </a:r>
            <a:r>
              <a:rPr lang="en-US" sz="2800" dirty="0"/>
              <a:t>; (3) </a:t>
            </a:r>
            <a:r>
              <a:rPr lang="en-US" sz="2800" dirty="0" err="1"/>
              <a:t>Abstrak</a:t>
            </a:r>
            <a:r>
              <a:rPr lang="en-US" sz="2800" dirty="0"/>
              <a:t>; (4) Kata </a:t>
            </a:r>
            <a:r>
              <a:rPr lang="en-US" sz="2800" dirty="0" err="1"/>
              <a:t>Kunci</a:t>
            </a:r>
            <a:r>
              <a:rPr lang="en-US" sz="2800" dirty="0"/>
              <a:t>; (5) </a:t>
            </a:r>
            <a:r>
              <a:rPr lang="en-US" sz="2800" dirty="0" err="1"/>
              <a:t>Pendahuluan</a:t>
            </a:r>
            <a:r>
              <a:rPr lang="en-US" sz="2800" dirty="0"/>
              <a:t>; (6) </a:t>
            </a:r>
            <a:r>
              <a:rPr lang="en-US" sz="2800" dirty="0" err="1"/>
              <a:t>Pembahasan</a:t>
            </a:r>
            <a:r>
              <a:rPr lang="en-US" sz="2800" dirty="0"/>
              <a:t>; (7) </a:t>
            </a:r>
            <a:r>
              <a:rPr lang="en-US" sz="2800" dirty="0" err="1"/>
              <a:t>Simpulan</a:t>
            </a:r>
            <a:r>
              <a:rPr lang="en-US" sz="2800" dirty="0"/>
              <a:t>; (8) </a:t>
            </a:r>
            <a:r>
              <a:rPr lang="en-US" sz="2800" dirty="0" err="1"/>
              <a:t>Ucapan</a:t>
            </a:r>
            <a:r>
              <a:rPr lang="en-US" sz="2800" dirty="0"/>
              <a:t> </a:t>
            </a:r>
            <a:r>
              <a:rPr lang="en-US" sz="2800" dirty="0" err="1"/>
              <a:t>Terimakasih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(9) </a:t>
            </a:r>
            <a:r>
              <a:rPr lang="en-US" sz="2800" dirty="0" err="1"/>
              <a:t>Daftar</a:t>
            </a:r>
            <a:r>
              <a:rPr lang="en-US" sz="2800" dirty="0"/>
              <a:t> </a:t>
            </a:r>
            <a:r>
              <a:rPr lang="en-US" sz="2800" dirty="0" err="1"/>
              <a:t>Pustaka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84029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15350"/>
          </a:xfrm>
        </p:spPr>
        <p:txBody>
          <a:bodyPr/>
          <a:lstStyle/>
          <a:p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Jurnal</a:t>
            </a:r>
            <a:r>
              <a:rPr lang="en-US" dirty="0" smtClean="0"/>
              <a:t> </a:t>
            </a:r>
            <a:r>
              <a:rPr lang="en-US" dirty="0" err="1" smtClean="0"/>
              <a:t>Sinta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7583" y="1197735"/>
            <a:ext cx="10637949" cy="547352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UNNES </a:t>
            </a:r>
            <a:r>
              <a:rPr lang="en-US" dirty="0"/>
              <a:t>LAW JOURNAL (</a:t>
            </a:r>
            <a:r>
              <a:rPr lang="en-US" dirty="0" err="1"/>
              <a:t>Tahun</a:t>
            </a:r>
            <a:r>
              <a:rPr lang="en-US" dirty="0"/>
              <a:t> 2024)</a:t>
            </a:r>
          </a:p>
          <a:p>
            <a:pPr marL="712788" indent="-268288"/>
            <a:r>
              <a:rPr lang="en-US" dirty="0"/>
              <a:t>FAKULTAS HUKUM UNIVERSITAS NEGERI SEMARANG</a:t>
            </a:r>
          </a:p>
          <a:p>
            <a:pPr marL="712788" indent="-268288"/>
            <a:r>
              <a:rPr lang="en-US" dirty="0"/>
              <a:t>https://journal.unnes.ac.id/sju/index.php/ulj</a:t>
            </a:r>
          </a:p>
          <a:p>
            <a:pPr marL="712788" indent="-268288"/>
            <a:r>
              <a:rPr lang="en-US" dirty="0"/>
              <a:t>https://sinta.kemdikbud.go.id/journals/profile/577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JURNAL </a:t>
            </a:r>
            <a:r>
              <a:rPr lang="en-US" dirty="0"/>
              <a:t>ILMIAH PENEGAKAN HUKUM (</a:t>
            </a:r>
            <a:r>
              <a:rPr lang="en-US" dirty="0" err="1"/>
              <a:t>Tahun</a:t>
            </a:r>
            <a:r>
              <a:rPr lang="en-US" dirty="0"/>
              <a:t> 2024)</a:t>
            </a:r>
          </a:p>
          <a:p>
            <a:pPr marL="712788" indent="-268288"/>
            <a:r>
              <a:rPr lang="en-US" dirty="0"/>
              <a:t>UNIVERSITAS MEDAN AREA</a:t>
            </a:r>
          </a:p>
          <a:p>
            <a:pPr marL="712788" indent="-268288"/>
            <a:r>
              <a:rPr lang="en-US" dirty="0"/>
              <a:t>https://ojs.uma.ac.id/index.php/gakkum</a:t>
            </a:r>
          </a:p>
          <a:p>
            <a:pPr marL="712788" indent="-268288"/>
            <a:r>
              <a:rPr lang="en-US" dirty="0"/>
              <a:t>https://sinta.kemdikbud.go.id/journals/profile/4155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DIKTUM</a:t>
            </a:r>
            <a:r>
              <a:rPr lang="en-US" dirty="0"/>
              <a:t>: JURNAL SYARIAH DAN HUKUM (</a:t>
            </a:r>
            <a:r>
              <a:rPr lang="en-US" dirty="0" err="1"/>
              <a:t>Tahun</a:t>
            </a:r>
            <a:r>
              <a:rPr lang="en-US" dirty="0"/>
              <a:t> 2025)</a:t>
            </a:r>
          </a:p>
          <a:p>
            <a:pPr marL="712788" indent="-268288"/>
            <a:r>
              <a:rPr lang="en-US" dirty="0"/>
              <a:t>FAKULTAS SYARIAH DAN ILMU HUKUM ISLAM IAIN PAREPARE</a:t>
            </a:r>
          </a:p>
          <a:p>
            <a:pPr marL="712788" indent="-268288"/>
            <a:r>
              <a:rPr lang="en-US" dirty="0"/>
              <a:t>https://ejurnal.iainpare.ac.id/index.php/diktum/issue/view/123</a:t>
            </a:r>
          </a:p>
          <a:p>
            <a:pPr marL="712788" indent="-268288"/>
            <a:r>
              <a:rPr lang="en-US" dirty="0"/>
              <a:t>https://sinta.kemdikbud.go.id/journals/profile/3925</a:t>
            </a:r>
          </a:p>
        </p:txBody>
      </p:sp>
    </p:spTree>
    <p:extLst>
      <p:ext uri="{BB962C8B-B14F-4D97-AF65-F5344CB8AC3E}">
        <p14:creationId xmlns:p14="http://schemas.microsoft.com/office/powerpoint/2010/main" val="40928832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15350"/>
          </a:xfrm>
        </p:spPr>
        <p:txBody>
          <a:bodyPr/>
          <a:lstStyle/>
          <a:p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Jurnal</a:t>
            </a:r>
            <a:r>
              <a:rPr lang="en-US" dirty="0" smtClean="0"/>
              <a:t> </a:t>
            </a:r>
            <a:r>
              <a:rPr lang="en-US" dirty="0" err="1" smtClean="0"/>
              <a:t>Sinta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7583" y="1197735"/>
            <a:ext cx="10637949" cy="547352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JURNAL </a:t>
            </a:r>
            <a:r>
              <a:rPr lang="en-US" dirty="0"/>
              <a:t>ILMIAH HUKUM DE'JURE: KAJIAN ILMIAH HUKUM (</a:t>
            </a:r>
            <a:r>
              <a:rPr lang="en-US" dirty="0" err="1"/>
              <a:t>Tahun</a:t>
            </a:r>
            <a:r>
              <a:rPr lang="en-US" dirty="0"/>
              <a:t> 2021)</a:t>
            </a:r>
          </a:p>
          <a:p>
            <a:pPr marL="806450" indent="-361950"/>
            <a:r>
              <a:rPr lang="en-US" dirty="0"/>
              <a:t>https://journal.unsika.ac.id/index.php/jurnalilmiahhukumdejure/</a:t>
            </a:r>
          </a:p>
          <a:p>
            <a:pPr marL="806450" indent="-361950"/>
            <a:r>
              <a:rPr lang="en-US" dirty="0"/>
              <a:t>https://sinta.kemdikbud.go.id/journals/profile/2174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SYARIAH </a:t>
            </a:r>
            <a:r>
              <a:rPr lang="en-US" dirty="0"/>
              <a:t>JURNAL HUKUM DAN PEMIKIRAN (</a:t>
            </a:r>
            <a:r>
              <a:rPr lang="en-US" dirty="0" err="1"/>
              <a:t>Tahun</a:t>
            </a:r>
            <a:r>
              <a:rPr lang="en-US" dirty="0"/>
              <a:t> 2024)</a:t>
            </a:r>
          </a:p>
          <a:p>
            <a:pPr marL="806450" indent="-361950"/>
            <a:r>
              <a:rPr lang="en-US" dirty="0"/>
              <a:t>UNIVERSITAS ISLAM NEGERI ANTASARI BANJARMASIN</a:t>
            </a:r>
          </a:p>
          <a:p>
            <a:pPr marL="806450" indent="-361950"/>
            <a:r>
              <a:rPr lang="en-US" dirty="0"/>
              <a:t>https://jurnal.uin-antasari.ac.id/index.php/syariah</a:t>
            </a:r>
          </a:p>
          <a:p>
            <a:pPr marL="806450" indent="-361950"/>
            <a:r>
              <a:rPr lang="en-US" dirty="0"/>
              <a:t>https://sinta.kemdikbud.go.id/journals/profile/4126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JURISPRUDENTIE </a:t>
            </a:r>
            <a:r>
              <a:rPr lang="en-US" dirty="0"/>
              <a:t>(</a:t>
            </a:r>
            <a:r>
              <a:rPr lang="en-US" dirty="0" err="1"/>
              <a:t>Tahun</a:t>
            </a:r>
            <a:r>
              <a:rPr lang="en-US" dirty="0"/>
              <a:t> 2024)</a:t>
            </a:r>
          </a:p>
          <a:p>
            <a:pPr marL="806450" indent="-361950"/>
            <a:r>
              <a:rPr lang="en-US" dirty="0"/>
              <a:t>UNIVERSITAS ISLAM NEGERI ALAUDDIN MAKASSAR</a:t>
            </a:r>
          </a:p>
          <a:p>
            <a:pPr marL="806450" indent="-361950"/>
            <a:r>
              <a:rPr lang="en-US" dirty="0"/>
              <a:t>https://journal.uin-alauddin.ac.id/index.php/Jurisprudentie</a:t>
            </a:r>
          </a:p>
          <a:p>
            <a:pPr marL="806450" indent="-361950"/>
            <a:r>
              <a:rPr lang="en-US" dirty="0"/>
              <a:t>https://sinta.kemdikbud.go.id/journals/profile/4082</a:t>
            </a:r>
          </a:p>
        </p:txBody>
      </p:sp>
    </p:spTree>
    <p:extLst>
      <p:ext uri="{BB962C8B-B14F-4D97-AF65-F5344CB8AC3E}">
        <p14:creationId xmlns:p14="http://schemas.microsoft.com/office/powerpoint/2010/main" val="42168959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1992572" y="1023582"/>
            <a:ext cx="7328849" cy="3480179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/>
              <a:t>TERIMAKASIH</a:t>
            </a:r>
          </a:p>
        </p:txBody>
      </p:sp>
    </p:spTree>
    <p:extLst>
      <p:ext uri="{BB962C8B-B14F-4D97-AF65-F5344CB8AC3E}">
        <p14:creationId xmlns:p14="http://schemas.microsoft.com/office/powerpoint/2010/main" val="3211917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134" y="200160"/>
            <a:ext cx="2587175" cy="6564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b="1" dirty="0" err="1">
                <a:solidFill>
                  <a:schemeClr val="tx1"/>
                </a:solidFill>
              </a:rPr>
              <a:t>Judul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129" y="964004"/>
            <a:ext cx="11059742" cy="492999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GB" sz="3000" b="1" dirty="0" err="1">
                <a:latin typeface="Cambria" pitchFamily="18" charset="0"/>
              </a:rPr>
              <a:t>Ringkas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dan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informatif</a:t>
            </a:r>
            <a:r>
              <a:rPr lang="en-GB" sz="3000" b="1" dirty="0">
                <a:latin typeface="Cambria" pitchFamily="18" charset="0"/>
              </a:rPr>
              <a:t>, </a:t>
            </a:r>
            <a:r>
              <a:rPr lang="en-GB" sz="3000" b="1" dirty="0" err="1">
                <a:latin typeface="Cambria" pitchFamily="18" charset="0"/>
              </a:rPr>
              <a:t>tidak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lebih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dari</a:t>
            </a:r>
            <a:r>
              <a:rPr lang="en-GB" sz="3000" b="1" dirty="0">
                <a:latin typeface="Cambria" pitchFamily="18" charset="0"/>
              </a:rPr>
              <a:t> 15</a:t>
            </a:r>
            <a:r>
              <a:rPr lang="id-ID" sz="3000" b="1" dirty="0">
                <a:latin typeface="Cambria" pitchFamily="18" charset="0"/>
              </a:rPr>
              <a:t> kata</a:t>
            </a:r>
            <a:r>
              <a:rPr lang="en-GB" sz="3000" b="1" dirty="0">
                <a:latin typeface="Cambria" pitchFamily="18" charset="0"/>
              </a:rPr>
              <a:t>, </a:t>
            </a:r>
            <a:r>
              <a:rPr lang="en-GB" sz="3000" b="1" dirty="0" err="1">
                <a:latin typeface="Cambria" pitchFamily="18" charset="0"/>
              </a:rPr>
              <a:t>sudah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termasuk</a:t>
            </a:r>
            <a:r>
              <a:rPr lang="en-GB" sz="3000" b="1" dirty="0">
                <a:latin typeface="Cambria" pitchFamily="18" charset="0"/>
              </a:rPr>
              <a:t> kata </a:t>
            </a:r>
            <a:r>
              <a:rPr lang="en-GB" sz="3000" b="1" dirty="0" err="1">
                <a:latin typeface="Cambria" pitchFamily="18" charset="0"/>
              </a:rPr>
              <a:t>penghubung</a:t>
            </a:r>
            <a:r>
              <a:rPr lang="id-ID" sz="3000" b="1" dirty="0">
                <a:latin typeface="Cambria" pitchFamily="18" charset="0"/>
              </a:rPr>
              <a:t> dan menggunakan huruf kapital di setiap awal kata kecuali kata penghubung</a:t>
            </a:r>
            <a:r>
              <a:rPr lang="en-GB" sz="3000" b="1" dirty="0">
                <a:latin typeface="Cambria" pitchFamily="18" charset="0"/>
              </a:rPr>
              <a:t>. </a:t>
            </a:r>
          </a:p>
          <a:p>
            <a:pPr lvl="0"/>
            <a:r>
              <a:rPr lang="en-GB" sz="3000" b="1" dirty="0">
                <a:latin typeface="Cambria" pitchFamily="18" charset="0"/>
              </a:rPr>
              <a:t>Agar </a:t>
            </a:r>
            <a:r>
              <a:rPr lang="en-GB" sz="3000" b="1" dirty="0" err="1">
                <a:latin typeface="Cambria" pitchFamily="18" charset="0"/>
              </a:rPr>
              <a:t>judul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dapat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dibuat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singkat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dan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ringkas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dalam</a:t>
            </a:r>
            <a:r>
              <a:rPr lang="en-GB" sz="3000" b="1" dirty="0">
                <a:latin typeface="Cambria" pitchFamily="18" charset="0"/>
              </a:rPr>
              <a:t> 15 kata, </a:t>
            </a:r>
            <a:r>
              <a:rPr lang="en-GB" sz="3000" b="1" dirty="0" err="1">
                <a:latin typeface="Cambria" pitchFamily="18" charset="0"/>
              </a:rPr>
              <a:t>hindari</a:t>
            </a:r>
            <a:r>
              <a:rPr lang="en-GB" sz="3000" b="1" dirty="0">
                <a:latin typeface="Cambria" pitchFamily="18" charset="0"/>
              </a:rPr>
              <a:t> kata </a:t>
            </a:r>
            <a:r>
              <a:rPr lang="en-GB" sz="3000" b="1" dirty="0" err="1">
                <a:latin typeface="Cambria" pitchFamily="18" charset="0"/>
              </a:rPr>
              <a:t>penghubung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dan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penyebutan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ob</a:t>
            </a:r>
            <a:r>
              <a:rPr lang="id-ID" sz="3000" b="1" dirty="0">
                <a:latin typeface="Cambria" pitchFamily="18" charset="0"/>
              </a:rPr>
              <a:t>j</a:t>
            </a:r>
            <a:r>
              <a:rPr lang="en-GB" sz="3000" b="1" dirty="0" err="1">
                <a:latin typeface="Cambria" pitchFamily="18" charset="0"/>
              </a:rPr>
              <a:t>ek</a:t>
            </a:r>
            <a:r>
              <a:rPr lang="en-GB" sz="3000" b="1" dirty="0">
                <a:latin typeface="Cambria" pitchFamily="18" charset="0"/>
              </a:rPr>
              <a:t>, </a:t>
            </a:r>
            <a:r>
              <a:rPr lang="en-GB" sz="3000" b="1" dirty="0" err="1">
                <a:latin typeface="Cambria" pitchFamily="18" charset="0"/>
              </a:rPr>
              <a:t>tempat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atau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bahan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penelitian</a:t>
            </a:r>
            <a:r>
              <a:rPr lang="en-GB" sz="3000" b="1" dirty="0">
                <a:latin typeface="Cambria" pitchFamily="18" charset="0"/>
              </a:rPr>
              <a:t> yang </a:t>
            </a:r>
            <a:r>
              <a:rPr lang="en-GB" sz="3000" b="1" dirty="0" err="1">
                <a:latin typeface="Cambria" pitchFamily="18" charset="0"/>
              </a:rPr>
              <a:t>sangat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terperinci</a:t>
            </a:r>
            <a:r>
              <a:rPr lang="en-GB" sz="3000" b="1" dirty="0">
                <a:latin typeface="Cambria" pitchFamily="18" charset="0"/>
              </a:rPr>
              <a:t>.</a:t>
            </a:r>
            <a:endParaRPr lang="en-US" sz="3000" b="1" dirty="0">
              <a:latin typeface="Cambria" pitchFamily="18" charset="0"/>
            </a:endParaRPr>
          </a:p>
          <a:p>
            <a:pPr lvl="0"/>
            <a:r>
              <a:rPr lang="en-GB" sz="3000" b="1" dirty="0" err="1">
                <a:latin typeface="Cambria" pitchFamily="18" charset="0"/>
              </a:rPr>
              <a:t>Judul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mengandung</a:t>
            </a:r>
            <a:r>
              <a:rPr lang="en-GB" sz="3000" b="1" dirty="0">
                <a:latin typeface="Cambria" pitchFamily="18" charset="0"/>
              </a:rPr>
              <a:t> kata-kata </a:t>
            </a:r>
            <a:r>
              <a:rPr lang="en-GB" sz="3000" b="1" dirty="0" err="1">
                <a:latin typeface="Cambria" pitchFamily="18" charset="0"/>
              </a:rPr>
              <a:t>kunci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dari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topik</a:t>
            </a:r>
            <a:r>
              <a:rPr lang="en-GB" sz="3000" b="1" dirty="0">
                <a:latin typeface="Cambria" pitchFamily="18" charset="0"/>
              </a:rPr>
              <a:t> yang </a:t>
            </a:r>
            <a:r>
              <a:rPr lang="en-GB" sz="3000" b="1" dirty="0" err="1">
                <a:latin typeface="Cambria" pitchFamily="18" charset="0"/>
              </a:rPr>
              <a:t>diteliti</a:t>
            </a:r>
            <a:r>
              <a:rPr lang="en-GB" sz="3000" b="1" dirty="0">
                <a:latin typeface="Cambria" pitchFamily="18" charset="0"/>
              </a:rPr>
              <a:t>.</a:t>
            </a:r>
            <a:endParaRPr lang="en-US" sz="3000" b="1" dirty="0">
              <a:latin typeface="Cambria" pitchFamily="18" charset="0"/>
            </a:endParaRPr>
          </a:p>
          <a:p>
            <a:pPr lvl="0"/>
            <a:r>
              <a:rPr lang="en-GB" sz="3000" b="1" dirty="0" err="1">
                <a:latin typeface="Cambria" pitchFamily="18" charset="0"/>
              </a:rPr>
              <a:t>Hindari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penggunaan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singkatan</a:t>
            </a:r>
            <a:r>
              <a:rPr lang="en-GB" sz="3000" b="1" dirty="0">
                <a:latin typeface="Cambria" pitchFamily="18" charset="0"/>
              </a:rPr>
              <a:t>, </a:t>
            </a:r>
            <a:r>
              <a:rPr lang="en-GB" sz="3000" b="1" dirty="0" err="1">
                <a:latin typeface="Cambria" pitchFamily="18" charset="0"/>
              </a:rPr>
              <a:t>rumus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dan</a:t>
            </a:r>
            <a:r>
              <a:rPr lang="en-GB" sz="3000" b="1" dirty="0">
                <a:latin typeface="Cambria" pitchFamily="18" charset="0"/>
              </a:rPr>
              <a:t> </a:t>
            </a:r>
            <a:r>
              <a:rPr lang="en-GB" sz="3000" b="1" dirty="0" err="1">
                <a:latin typeface="Cambria" pitchFamily="18" charset="0"/>
              </a:rPr>
              <a:t>rujukan</a:t>
            </a:r>
            <a:r>
              <a:rPr lang="en-GB" sz="3000" b="1" dirty="0">
                <a:latin typeface="Cambria" pitchFamily="18" charset="0"/>
              </a:rPr>
              <a:t>.</a:t>
            </a:r>
            <a:endParaRPr lang="en-US" sz="3000" b="1" dirty="0">
              <a:latin typeface="Cambria" pitchFamily="18" charset="0"/>
            </a:endParaRPr>
          </a:p>
          <a:p>
            <a:endParaRPr lang="en-US" sz="30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408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266" y="227459"/>
            <a:ext cx="3393007" cy="79716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en-GB" b="1" dirty="0" err="1"/>
              <a:t>Abstrak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614" y="1338534"/>
            <a:ext cx="10582069" cy="440717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lvl="0"/>
            <a:r>
              <a:rPr lang="en-GB" sz="3200" b="1" dirty="0" err="1"/>
              <a:t>Abstrak</a:t>
            </a:r>
            <a:r>
              <a:rPr lang="en-GB" sz="3200" b="1" dirty="0"/>
              <a:t> </a:t>
            </a:r>
            <a:r>
              <a:rPr lang="en-GB" sz="3200" b="1" dirty="0" err="1"/>
              <a:t>ditulis</a:t>
            </a:r>
            <a:r>
              <a:rPr lang="en-GB" sz="3200" b="1" dirty="0"/>
              <a:t> </a:t>
            </a:r>
            <a:r>
              <a:rPr lang="en-GB" sz="3200" b="1" dirty="0" err="1"/>
              <a:t>secara</a:t>
            </a:r>
            <a:r>
              <a:rPr lang="en-GB" sz="3200" b="1" dirty="0"/>
              <a:t> </a:t>
            </a:r>
            <a:r>
              <a:rPr lang="en-GB" sz="3200" b="1" dirty="0" err="1"/>
              <a:t>ringkas</a:t>
            </a:r>
            <a:r>
              <a:rPr lang="en-GB" sz="3200" b="1" dirty="0"/>
              <a:t> </a:t>
            </a:r>
            <a:r>
              <a:rPr lang="en-GB" sz="3200" b="1" dirty="0" err="1"/>
              <a:t>dan</a:t>
            </a:r>
            <a:r>
              <a:rPr lang="en-GB" sz="3200" b="1" dirty="0"/>
              <a:t> </a:t>
            </a:r>
            <a:r>
              <a:rPr lang="en-GB" sz="3200" b="1" dirty="0" err="1"/>
              <a:t>faktual</a:t>
            </a:r>
            <a:r>
              <a:rPr lang="en-GB" sz="3200" b="1" dirty="0"/>
              <a:t>, </a:t>
            </a:r>
            <a:r>
              <a:rPr lang="en-GB" sz="3200" b="1" dirty="0" err="1"/>
              <a:t>meliputi</a:t>
            </a:r>
            <a:r>
              <a:rPr lang="en-GB" sz="3200" b="1" dirty="0"/>
              <a:t> </a:t>
            </a:r>
            <a:r>
              <a:rPr lang="en-GB" sz="3200" b="1" dirty="0" err="1"/>
              <a:t>tujuan</a:t>
            </a:r>
            <a:r>
              <a:rPr lang="en-GB" sz="3200" b="1" dirty="0"/>
              <a:t> </a:t>
            </a:r>
            <a:r>
              <a:rPr lang="en-GB" sz="3200" b="1" dirty="0" err="1"/>
              <a:t>penelitian</a:t>
            </a:r>
            <a:r>
              <a:rPr lang="en-GB" sz="3200" b="1" dirty="0"/>
              <a:t>, </a:t>
            </a:r>
            <a:r>
              <a:rPr lang="en-GB" sz="3200" b="1" dirty="0" err="1"/>
              <a:t>metode</a:t>
            </a:r>
            <a:r>
              <a:rPr lang="en-GB" sz="3200" b="1" dirty="0"/>
              <a:t> </a:t>
            </a:r>
            <a:r>
              <a:rPr lang="en-GB" sz="3200" b="1" dirty="0" err="1"/>
              <a:t>penelitian</a:t>
            </a:r>
            <a:r>
              <a:rPr lang="en-GB" sz="3200" b="1" dirty="0"/>
              <a:t>, </a:t>
            </a:r>
            <a:r>
              <a:rPr lang="en-GB" sz="3200" b="1" dirty="0" err="1"/>
              <a:t>hasil</a:t>
            </a:r>
            <a:r>
              <a:rPr lang="en-GB" sz="3200" b="1" dirty="0"/>
              <a:t> </a:t>
            </a:r>
            <a:r>
              <a:rPr lang="en-GB" sz="3200" b="1" dirty="0" err="1"/>
              <a:t>dan</a:t>
            </a:r>
            <a:r>
              <a:rPr lang="en-GB" sz="3200" b="1" dirty="0"/>
              <a:t> </a:t>
            </a:r>
            <a:r>
              <a:rPr lang="en-GB" sz="3200" b="1" dirty="0" err="1"/>
              <a:t>simpulan</a:t>
            </a:r>
            <a:r>
              <a:rPr lang="en-GB" sz="3200" b="1" dirty="0"/>
              <a:t>.</a:t>
            </a:r>
            <a:endParaRPr lang="en-US" sz="3200" b="1" dirty="0"/>
          </a:p>
          <a:p>
            <a:pPr lvl="0"/>
            <a:r>
              <a:rPr lang="en-GB" sz="3200" b="1" dirty="0" err="1"/>
              <a:t>Abstrak</a:t>
            </a:r>
            <a:r>
              <a:rPr lang="en-GB" sz="3200" b="1" dirty="0"/>
              <a:t> </a:t>
            </a:r>
            <a:r>
              <a:rPr lang="en-GB" sz="3200" b="1" dirty="0" err="1"/>
              <a:t>ditulis</a:t>
            </a:r>
            <a:r>
              <a:rPr lang="en-GB" sz="3200" b="1" dirty="0"/>
              <a:t> </a:t>
            </a:r>
            <a:r>
              <a:rPr lang="en-GB" sz="3200" b="1" dirty="0" err="1"/>
              <a:t>dalam</a:t>
            </a:r>
            <a:r>
              <a:rPr lang="en-GB" sz="3200" b="1" dirty="0"/>
              <a:t> </a:t>
            </a:r>
            <a:r>
              <a:rPr lang="en-GB" sz="3200" b="1" dirty="0" err="1"/>
              <a:t>satu</a:t>
            </a:r>
            <a:r>
              <a:rPr lang="en-GB" sz="3200" b="1" dirty="0"/>
              <a:t> </a:t>
            </a:r>
            <a:r>
              <a:rPr lang="en-GB" sz="3200" b="1" dirty="0" err="1"/>
              <a:t>paragraf</a:t>
            </a:r>
            <a:r>
              <a:rPr lang="en-GB" sz="3200" b="1" dirty="0"/>
              <a:t>; </a:t>
            </a:r>
            <a:r>
              <a:rPr lang="en-GB" sz="3200" b="1" dirty="0" err="1"/>
              <a:t>ditulis</a:t>
            </a:r>
            <a:r>
              <a:rPr lang="en-GB" sz="3200" b="1" dirty="0"/>
              <a:t> </a:t>
            </a:r>
            <a:r>
              <a:rPr lang="en-GB" sz="3200" b="1" dirty="0" err="1"/>
              <a:t>dalam</a:t>
            </a:r>
            <a:r>
              <a:rPr lang="en-GB" sz="3200" b="1" dirty="0"/>
              <a:t> </a:t>
            </a:r>
            <a:r>
              <a:rPr lang="en-GB" sz="3200" b="1" dirty="0" err="1"/>
              <a:t>dua</a:t>
            </a:r>
            <a:r>
              <a:rPr lang="en-GB" sz="3200" b="1" dirty="0"/>
              <a:t> </a:t>
            </a:r>
            <a:r>
              <a:rPr lang="en-GB" sz="3200" b="1" dirty="0" err="1"/>
              <a:t>bahasa</a:t>
            </a:r>
            <a:r>
              <a:rPr lang="en-GB" sz="3200" b="1" dirty="0"/>
              <a:t> (Bahasa Indonesia </a:t>
            </a:r>
            <a:r>
              <a:rPr lang="en-GB" sz="3200" b="1" dirty="0" err="1"/>
              <a:t>dan</a:t>
            </a:r>
            <a:r>
              <a:rPr lang="en-GB" sz="3200" b="1" dirty="0"/>
              <a:t> Bahasa </a:t>
            </a:r>
            <a:r>
              <a:rPr lang="en-GB" sz="3200" b="1" dirty="0" err="1"/>
              <a:t>Inggris</a:t>
            </a:r>
            <a:r>
              <a:rPr lang="en-GB" sz="3200" b="1" dirty="0"/>
              <a:t>); </a:t>
            </a:r>
            <a:r>
              <a:rPr lang="en-GB" sz="3200" b="1" dirty="0" err="1"/>
              <a:t>panjang</a:t>
            </a:r>
            <a:r>
              <a:rPr lang="en-GB" sz="3200" b="1" dirty="0"/>
              <a:t> </a:t>
            </a:r>
            <a:r>
              <a:rPr lang="en-GB" sz="3200" b="1" dirty="0" err="1"/>
              <a:t>abstrak</a:t>
            </a:r>
            <a:r>
              <a:rPr lang="en-GB" sz="3200" b="1" dirty="0"/>
              <a:t> </a:t>
            </a:r>
            <a:r>
              <a:rPr lang="en-GB" sz="3200" b="1" dirty="0" err="1"/>
              <a:t>berkisar</a:t>
            </a:r>
            <a:r>
              <a:rPr lang="en-GB" sz="3200" b="1" dirty="0"/>
              <a:t> </a:t>
            </a:r>
            <a:r>
              <a:rPr lang="en-GB" sz="3200" b="1" dirty="0" err="1"/>
              <a:t>antara</a:t>
            </a:r>
            <a:r>
              <a:rPr lang="en-GB" sz="3200" b="1" dirty="0"/>
              <a:t> 150 - 200 kata.</a:t>
            </a:r>
            <a:endParaRPr lang="en-US" sz="3200" b="1" dirty="0"/>
          </a:p>
          <a:p>
            <a:pPr lvl="0"/>
            <a:r>
              <a:rPr lang="en-GB" sz="3200" b="1" dirty="0" err="1"/>
              <a:t>Hindari</a:t>
            </a:r>
            <a:r>
              <a:rPr lang="en-GB" sz="3200" b="1" dirty="0"/>
              <a:t> </a:t>
            </a:r>
            <a:r>
              <a:rPr lang="en-GB" sz="3200" b="1" dirty="0" err="1"/>
              <a:t>perujukan</a:t>
            </a:r>
            <a:r>
              <a:rPr lang="en-GB" sz="3200" b="1" dirty="0"/>
              <a:t> </a:t>
            </a:r>
            <a:r>
              <a:rPr lang="en-GB" sz="3200" b="1" dirty="0" err="1"/>
              <a:t>dan</a:t>
            </a:r>
            <a:r>
              <a:rPr lang="en-GB" sz="3200" b="1" dirty="0"/>
              <a:t> </a:t>
            </a:r>
            <a:r>
              <a:rPr lang="en-GB" sz="3200" b="1" dirty="0" err="1"/>
              <a:t>penggunaan</a:t>
            </a:r>
            <a:r>
              <a:rPr lang="en-GB" sz="3200" b="1" dirty="0"/>
              <a:t> </a:t>
            </a:r>
            <a:r>
              <a:rPr lang="en-GB" sz="3200" b="1" dirty="0" err="1"/>
              <a:t>singkatan</a:t>
            </a:r>
            <a:r>
              <a:rPr lang="en-GB" sz="3200" b="1" dirty="0"/>
              <a:t> yang </a:t>
            </a:r>
            <a:r>
              <a:rPr lang="en-GB" sz="3200" b="1" dirty="0" err="1"/>
              <a:t>tidak</a:t>
            </a:r>
            <a:r>
              <a:rPr lang="en-GB" sz="3200" b="1" dirty="0"/>
              <a:t> </a:t>
            </a:r>
            <a:r>
              <a:rPr lang="en-GB" sz="3200" b="1" dirty="0" err="1"/>
              <a:t>umum</a:t>
            </a:r>
            <a:r>
              <a:rPr lang="en-GB" sz="3200" b="1" dirty="0"/>
              <a:t>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857856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465BD3-4D06-44F7-8B98-F90CEB6C4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81397"/>
          </a:xfrm>
        </p:spPr>
        <p:txBody>
          <a:bodyPr>
            <a:normAutofit fontScale="90000"/>
          </a:bodyPr>
          <a:lstStyle/>
          <a:p>
            <a:r>
              <a:rPr lang="en-US" dirty="0"/>
              <a:t>ABSTRAK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716AF7D-BF77-430F-B16B-97443B161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163783"/>
            <a:ext cx="10178322" cy="5311832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sz="2400" dirty="0" err="1"/>
              <a:t>Abstrak</a:t>
            </a:r>
            <a:r>
              <a:rPr lang="en-GB" sz="2400" dirty="0"/>
              <a:t> </a:t>
            </a:r>
            <a:r>
              <a:rPr lang="en-GB" sz="2400" dirty="0" err="1"/>
              <a:t>ditulis</a:t>
            </a:r>
            <a:r>
              <a:rPr lang="en-GB" sz="2400" dirty="0"/>
              <a:t> </a:t>
            </a:r>
            <a:r>
              <a:rPr lang="en-GB" sz="2400" dirty="0" err="1"/>
              <a:t>secara</a:t>
            </a:r>
            <a:r>
              <a:rPr lang="en-GB" sz="2400" dirty="0"/>
              <a:t> </a:t>
            </a:r>
            <a:r>
              <a:rPr lang="en-GB" sz="2400" dirty="0" err="1"/>
              <a:t>ringkas</a:t>
            </a:r>
            <a:r>
              <a:rPr lang="en-GB" sz="2400" dirty="0"/>
              <a:t> dan </a:t>
            </a:r>
            <a:r>
              <a:rPr lang="en-GB" sz="2400" dirty="0" err="1"/>
              <a:t>faktual</a:t>
            </a:r>
            <a:r>
              <a:rPr lang="en-GB" sz="2400" dirty="0"/>
              <a:t>, </a:t>
            </a:r>
            <a:r>
              <a:rPr lang="en-GB" sz="2400" dirty="0" err="1"/>
              <a:t>meliputi</a:t>
            </a:r>
            <a:r>
              <a:rPr lang="en-GB" sz="2400" dirty="0"/>
              <a:t> </a:t>
            </a:r>
            <a:r>
              <a:rPr lang="en-GB" sz="2400" dirty="0" err="1"/>
              <a:t>tujuan</a:t>
            </a:r>
            <a:r>
              <a:rPr lang="en-GB" sz="2400" dirty="0"/>
              <a:t> </a:t>
            </a:r>
            <a:r>
              <a:rPr lang="en-GB" sz="2400" dirty="0" err="1"/>
              <a:t>penelitian</a:t>
            </a:r>
            <a:r>
              <a:rPr lang="en-GB" sz="2400" dirty="0"/>
              <a:t>, </a:t>
            </a:r>
            <a:r>
              <a:rPr lang="en-GB" sz="2400" dirty="0" err="1"/>
              <a:t>metode</a:t>
            </a:r>
            <a:r>
              <a:rPr lang="en-GB" sz="2400" dirty="0"/>
              <a:t> </a:t>
            </a:r>
            <a:r>
              <a:rPr lang="en-GB" sz="2400" dirty="0" err="1"/>
              <a:t>penelitian</a:t>
            </a:r>
            <a:r>
              <a:rPr lang="en-GB" sz="2400" dirty="0"/>
              <a:t>, </a:t>
            </a:r>
            <a:r>
              <a:rPr lang="en-GB" sz="2400" dirty="0" err="1"/>
              <a:t>hasil</a:t>
            </a:r>
            <a:r>
              <a:rPr lang="en-GB" sz="2400" dirty="0"/>
              <a:t> dan </a:t>
            </a:r>
            <a:r>
              <a:rPr lang="en-GB" sz="2400" dirty="0" err="1"/>
              <a:t>simpulan</a:t>
            </a:r>
            <a:r>
              <a:rPr lang="en-GB" sz="2400" dirty="0"/>
              <a:t>. </a:t>
            </a:r>
            <a:r>
              <a:rPr lang="en-GB" sz="2400" dirty="0" err="1"/>
              <a:t>Abstrak</a:t>
            </a:r>
            <a:r>
              <a:rPr lang="en-GB" sz="2400" dirty="0"/>
              <a:t> </a:t>
            </a:r>
            <a:r>
              <a:rPr lang="en-GB" sz="2400" dirty="0" err="1"/>
              <a:t>ditulis</a:t>
            </a:r>
            <a:r>
              <a:rPr lang="en-GB" sz="2400" dirty="0"/>
              <a:t> </a:t>
            </a:r>
            <a:r>
              <a:rPr lang="en-GB" sz="2400" dirty="0" err="1"/>
              <a:t>dalam</a:t>
            </a:r>
            <a:r>
              <a:rPr lang="en-GB" sz="2400" dirty="0"/>
              <a:t> </a:t>
            </a:r>
            <a:r>
              <a:rPr lang="en-GB" sz="2400" dirty="0" err="1"/>
              <a:t>satu</a:t>
            </a:r>
            <a:r>
              <a:rPr lang="en-GB" sz="2400" dirty="0"/>
              <a:t> </a:t>
            </a:r>
            <a:r>
              <a:rPr lang="en-GB" sz="2400" dirty="0" err="1"/>
              <a:t>paragraf</a:t>
            </a:r>
            <a:r>
              <a:rPr lang="en-GB" sz="2400" dirty="0"/>
              <a:t>; </a:t>
            </a:r>
            <a:r>
              <a:rPr lang="en-GB" sz="2400" dirty="0" err="1"/>
              <a:t>ditulis</a:t>
            </a:r>
            <a:r>
              <a:rPr lang="en-GB" sz="2400" dirty="0"/>
              <a:t> </a:t>
            </a:r>
            <a:r>
              <a:rPr lang="en-GB" sz="2400" dirty="0" err="1"/>
              <a:t>dalam</a:t>
            </a:r>
            <a:r>
              <a:rPr lang="en-GB" sz="2400" dirty="0"/>
              <a:t> </a:t>
            </a:r>
            <a:r>
              <a:rPr lang="en-GB" sz="2400" dirty="0" err="1"/>
              <a:t>dua</a:t>
            </a:r>
            <a:r>
              <a:rPr lang="en-GB" sz="2400" dirty="0"/>
              <a:t> </a:t>
            </a:r>
            <a:r>
              <a:rPr lang="en-GB" sz="2400" dirty="0" err="1"/>
              <a:t>bahasa</a:t>
            </a:r>
            <a:r>
              <a:rPr lang="en-GB" sz="2400" dirty="0"/>
              <a:t> (Bahasa Indonesia dan Bahasa </a:t>
            </a:r>
            <a:r>
              <a:rPr lang="en-GB" sz="2400" dirty="0" err="1"/>
              <a:t>Inggris</a:t>
            </a:r>
            <a:r>
              <a:rPr lang="en-GB" sz="2400" dirty="0"/>
              <a:t>); </a:t>
            </a:r>
            <a:r>
              <a:rPr lang="en-GB" sz="2400" dirty="0" err="1"/>
              <a:t>panjang</a:t>
            </a:r>
            <a:r>
              <a:rPr lang="en-GB" sz="2400" dirty="0"/>
              <a:t> </a:t>
            </a:r>
            <a:r>
              <a:rPr lang="en-GB" sz="2400" dirty="0" err="1"/>
              <a:t>abstrak</a:t>
            </a:r>
            <a:r>
              <a:rPr lang="en-GB" sz="2400" dirty="0"/>
              <a:t> </a:t>
            </a:r>
            <a:r>
              <a:rPr lang="en-GB" sz="2400" dirty="0" err="1"/>
              <a:t>berkisar</a:t>
            </a:r>
            <a:r>
              <a:rPr lang="en-GB" sz="2400" dirty="0"/>
              <a:t> </a:t>
            </a:r>
            <a:r>
              <a:rPr lang="en-GB" sz="2400" dirty="0" err="1"/>
              <a:t>antara</a:t>
            </a:r>
            <a:r>
              <a:rPr lang="en-GB" sz="2400" dirty="0"/>
              <a:t> 150 - 200 kata. </a:t>
            </a:r>
            <a:r>
              <a:rPr lang="en-GB" sz="2400" dirty="0" err="1"/>
              <a:t>Hindari</a:t>
            </a:r>
            <a:r>
              <a:rPr lang="en-GB" sz="2400" dirty="0"/>
              <a:t> </a:t>
            </a:r>
            <a:r>
              <a:rPr lang="en-GB" sz="2400" dirty="0" err="1"/>
              <a:t>perujukan</a:t>
            </a:r>
            <a:r>
              <a:rPr lang="en-GB" sz="2400" dirty="0"/>
              <a:t> dan </a:t>
            </a:r>
            <a:r>
              <a:rPr lang="en-GB" sz="2400" dirty="0" err="1"/>
              <a:t>penggunaan</a:t>
            </a:r>
            <a:r>
              <a:rPr lang="en-GB" sz="2400" dirty="0"/>
              <a:t> </a:t>
            </a:r>
            <a:r>
              <a:rPr lang="en-GB" sz="2400" dirty="0" err="1"/>
              <a:t>singkatan</a:t>
            </a:r>
            <a:r>
              <a:rPr lang="en-GB" sz="2400" dirty="0"/>
              <a:t> yang </a:t>
            </a:r>
            <a:r>
              <a:rPr lang="en-GB" sz="2400" dirty="0" err="1"/>
              <a:t>tidak</a:t>
            </a:r>
            <a:r>
              <a:rPr lang="en-GB" sz="2400" dirty="0"/>
              <a:t> </a:t>
            </a:r>
            <a:r>
              <a:rPr lang="en-GB" sz="2400" dirty="0" err="1"/>
              <a:t>umum</a:t>
            </a:r>
            <a:r>
              <a:rPr lang="en-GB" sz="2400" dirty="0"/>
              <a:t>. </a:t>
            </a:r>
            <a:r>
              <a:rPr lang="en-GB" sz="2400" dirty="0" err="1"/>
              <a:t>Jenis</a:t>
            </a:r>
            <a:r>
              <a:rPr lang="en-GB" sz="2400" dirty="0"/>
              <a:t> </a:t>
            </a:r>
            <a:r>
              <a:rPr lang="en-GB" sz="2400" dirty="0" err="1"/>
              <a:t>huruf</a:t>
            </a:r>
            <a:r>
              <a:rPr lang="en-GB" sz="2400" dirty="0"/>
              <a:t> Cambria 10, </a:t>
            </a:r>
            <a:r>
              <a:rPr lang="en-GB" sz="2400" dirty="0" err="1"/>
              <a:t>dengan</a:t>
            </a:r>
            <a:r>
              <a:rPr lang="en-GB" sz="2400" dirty="0"/>
              <a:t> </a:t>
            </a:r>
            <a:r>
              <a:rPr lang="en-GB" sz="2400" dirty="0" err="1"/>
              <a:t>jarak</a:t>
            </a:r>
            <a:r>
              <a:rPr lang="en-GB" sz="2400" dirty="0"/>
              <a:t> baris </a:t>
            </a:r>
            <a:r>
              <a:rPr lang="en-GB" sz="2400" dirty="0" err="1"/>
              <a:t>satu</a:t>
            </a:r>
            <a:r>
              <a:rPr lang="en-GB" sz="2400" dirty="0"/>
              <a:t> (1) </a:t>
            </a:r>
            <a:r>
              <a:rPr lang="en-GB" sz="2400" dirty="0" err="1"/>
              <a:t>spasi</a:t>
            </a:r>
            <a:r>
              <a:rPr lang="en-GB" sz="2400" dirty="0"/>
              <a:t>. </a:t>
            </a:r>
            <a:r>
              <a:rPr lang="en-GB" sz="2400" dirty="0" err="1"/>
              <a:t>Dalam</a:t>
            </a:r>
            <a:r>
              <a:rPr lang="en-GB" sz="2400" dirty="0"/>
              <a:t> Bahasa Indonesia.</a:t>
            </a:r>
            <a:endParaRPr lang="en-US" sz="2400" dirty="0"/>
          </a:p>
          <a:p>
            <a:pPr algn="just"/>
            <a:r>
              <a:rPr lang="en-GB" sz="2400" dirty="0" err="1"/>
              <a:t>Abstrak</a:t>
            </a:r>
            <a:r>
              <a:rPr lang="en-GB" sz="2400" dirty="0"/>
              <a:t> </a:t>
            </a:r>
            <a:r>
              <a:rPr lang="en-GB" sz="2400" dirty="0" err="1"/>
              <a:t>itu</a:t>
            </a:r>
            <a:r>
              <a:rPr lang="en-GB" sz="2400" dirty="0"/>
              <a:t> </a:t>
            </a:r>
            <a:r>
              <a:rPr lang="en-GB" sz="2400" dirty="0" err="1"/>
              <a:t>sebanyak</a:t>
            </a:r>
            <a:r>
              <a:rPr lang="en-GB" sz="2400" dirty="0"/>
              <a:t> 150 </a:t>
            </a:r>
            <a:r>
              <a:rPr lang="en-GB" sz="2400" dirty="0" err="1"/>
              <a:t>sampai</a:t>
            </a:r>
            <a:r>
              <a:rPr lang="en-GB" sz="2400" dirty="0"/>
              <a:t> 200 kata </a:t>
            </a:r>
            <a:r>
              <a:rPr lang="en-GB" sz="2400" dirty="0" err="1"/>
              <a:t>saja</a:t>
            </a:r>
            <a:r>
              <a:rPr lang="en-GB" sz="2400" dirty="0"/>
              <a:t> </a:t>
            </a:r>
            <a:r>
              <a:rPr lang="en-GB" sz="2400" dirty="0" err="1"/>
              <a:t>dengan</a:t>
            </a:r>
            <a:r>
              <a:rPr lang="en-GB" sz="2400" dirty="0"/>
              <a:t> </a:t>
            </a:r>
            <a:r>
              <a:rPr lang="en-GB" sz="2400" dirty="0" err="1"/>
              <a:t>melihat</a:t>
            </a:r>
            <a:r>
              <a:rPr lang="en-GB" sz="2400" dirty="0"/>
              <a:t> </a:t>
            </a:r>
            <a:r>
              <a:rPr lang="en-GB" sz="2400" dirty="0" err="1"/>
              <a:t>substansi</a:t>
            </a:r>
            <a:r>
              <a:rPr lang="en-GB" sz="2400" dirty="0"/>
              <a:t> </a:t>
            </a:r>
            <a:r>
              <a:rPr lang="en-GB" sz="2400" dirty="0" err="1"/>
              <a:t>abstraknya</a:t>
            </a:r>
            <a:r>
              <a:rPr lang="en-GB" sz="2400" dirty="0"/>
              <a:t> </a:t>
            </a:r>
            <a:r>
              <a:rPr lang="en-GB" sz="2400" dirty="0" err="1"/>
              <a:t>yaitu</a:t>
            </a:r>
            <a:r>
              <a:rPr lang="en-GB" sz="2400" dirty="0"/>
              <a:t> </a:t>
            </a:r>
            <a:r>
              <a:rPr lang="en-GB" sz="2400" dirty="0" err="1"/>
              <a:t>tujuan</a:t>
            </a:r>
            <a:r>
              <a:rPr lang="en-GB" sz="2400" dirty="0"/>
              <a:t> </a:t>
            </a:r>
            <a:r>
              <a:rPr lang="en-GB" sz="2400" dirty="0" err="1"/>
              <a:t>penelitian</a:t>
            </a:r>
            <a:r>
              <a:rPr lang="en-GB" sz="2400" dirty="0"/>
              <a:t>, </a:t>
            </a:r>
            <a:r>
              <a:rPr lang="en-GB" sz="2400" dirty="0" err="1"/>
              <a:t>metode</a:t>
            </a:r>
            <a:r>
              <a:rPr lang="en-GB" sz="2400" dirty="0"/>
              <a:t> </a:t>
            </a:r>
            <a:r>
              <a:rPr lang="en-GB" sz="2400" dirty="0" err="1"/>
              <a:t>penelitian</a:t>
            </a:r>
            <a:r>
              <a:rPr lang="en-GB" sz="2400" dirty="0"/>
              <a:t>, </a:t>
            </a:r>
            <a:r>
              <a:rPr lang="en-GB" sz="2400" dirty="0" err="1"/>
              <a:t>hasil</a:t>
            </a:r>
            <a:r>
              <a:rPr lang="en-GB" sz="2400" dirty="0"/>
              <a:t> dan </a:t>
            </a:r>
            <a:r>
              <a:rPr lang="en-GB" sz="2400" dirty="0" err="1"/>
              <a:t>pembahasan</a:t>
            </a:r>
            <a:r>
              <a:rPr lang="en-GB" sz="2400" dirty="0"/>
              <a:t>, </a:t>
            </a:r>
            <a:r>
              <a:rPr lang="en-GB" sz="2400" dirty="0" err="1"/>
              <a:t>simpulan</a:t>
            </a:r>
            <a:r>
              <a:rPr lang="en-GB" sz="2400" dirty="0"/>
              <a:t>. </a:t>
            </a:r>
            <a:endParaRPr lang="en-US" sz="2400" dirty="0"/>
          </a:p>
          <a:p>
            <a:pPr algn="just"/>
            <a:r>
              <a:rPr lang="en-GB" sz="2400" dirty="0" err="1"/>
              <a:t>Kalimat</a:t>
            </a:r>
            <a:r>
              <a:rPr lang="en-GB" sz="2400" dirty="0"/>
              <a:t> </a:t>
            </a:r>
            <a:r>
              <a:rPr lang="en-GB" sz="2400" dirty="0" err="1"/>
              <a:t>pertama</a:t>
            </a:r>
            <a:r>
              <a:rPr lang="en-GB" sz="2400" dirty="0"/>
              <a:t> </a:t>
            </a:r>
            <a:r>
              <a:rPr lang="en-GB" sz="2400" dirty="0" err="1"/>
              <a:t>dalam</a:t>
            </a:r>
            <a:r>
              <a:rPr lang="en-GB" sz="2400" dirty="0"/>
              <a:t> </a:t>
            </a:r>
            <a:r>
              <a:rPr lang="en-GB" sz="2400" dirty="0" err="1"/>
              <a:t>abstrak</a:t>
            </a:r>
            <a:r>
              <a:rPr lang="en-GB" sz="2400" dirty="0"/>
              <a:t> </a:t>
            </a:r>
            <a:r>
              <a:rPr lang="en-GB" sz="2400" dirty="0" err="1"/>
              <a:t>adalah</a:t>
            </a:r>
            <a:r>
              <a:rPr lang="en-GB" sz="2400" dirty="0"/>
              <a:t>” </a:t>
            </a:r>
            <a:r>
              <a:rPr lang="en-GB" sz="2400" dirty="0" err="1"/>
              <a:t>artikel</a:t>
            </a:r>
            <a:r>
              <a:rPr lang="en-GB" sz="2400" dirty="0"/>
              <a:t> </a:t>
            </a:r>
            <a:r>
              <a:rPr lang="en-GB" sz="2400" dirty="0" err="1"/>
              <a:t>atau</a:t>
            </a:r>
            <a:r>
              <a:rPr lang="en-GB" sz="2400" dirty="0"/>
              <a:t> tulisan </a:t>
            </a:r>
            <a:r>
              <a:rPr lang="en-GB" sz="2400" dirty="0" err="1"/>
              <a:t>ini</a:t>
            </a:r>
            <a:r>
              <a:rPr lang="en-GB" sz="2400" dirty="0"/>
              <a:t> </a:t>
            </a:r>
            <a:r>
              <a:rPr lang="en-GB" sz="2400" dirty="0" err="1"/>
              <a:t>bertujuan</a:t>
            </a:r>
            <a:r>
              <a:rPr lang="en-GB" sz="2400" dirty="0"/>
              <a:t> </a:t>
            </a:r>
            <a:r>
              <a:rPr lang="en-GB" sz="2400" dirty="0" err="1"/>
              <a:t>untuk</a:t>
            </a:r>
            <a:r>
              <a:rPr lang="en-GB" sz="2400" dirty="0"/>
              <a:t>........ </a:t>
            </a:r>
            <a:r>
              <a:rPr lang="en-GB" sz="2400" dirty="0" err="1"/>
              <a:t>Masalah</a:t>
            </a:r>
            <a:r>
              <a:rPr lang="en-GB" sz="2400" dirty="0"/>
              <a:t> </a:t>
            </a:r>
            <a:r>
              <a:rPr lang="en-GB" sz="2400" dirty="0" err="1"/>
              <a:t>difokuskan</a:t>
            </a:r>
            <a:r>
              <a:rPr lang="en-GB" sz="2400" dirty="0"/>
              <a:t> pada........</a:t>
            </a:r>
            <a:r>
              <a:rPr lang="en-GB" sz="2400" dirty="0" err="1"/>
              <a:t>Guna</a:t>
            </a:r>
            <a:r>
              <a:rPr lang="en-GB" sz="2400" dirty="0"/>
              <a:t> </a:t>
            </a:r>
            <a:r>
              <a:rPr lang="en-GB" sz="2400" dirty="0" err="1"/>
              <a:t>mendekati</a:t>
            </a:r>
            <a:r>
              <a:rPr lang="en-GB" sz="2400" dirty="0"/>
              <a:t> </a:t>
            </a:r>
            <a:r>
              <a:rPr lang="en-GB" sz="2400" dirty="0" err="1"/>
              <a:t>masalah</a:t>
            </a:r>
            <a:r>
              <a:rPr lang="en-GB" sz="2400" dirty="0"/>
              <a:t> </a:t>
            </a:r>
            <a:r>
              <a:rPr lang="en-GB" sz="2400" dirty="0" err="1"/>
              <a:t>ini</a:t>
            </a:r>
            <a:r>
              <a:rPr lang="en-GB" sz="2400" dirty="0"/>
              <a:t> </a:t>
            </a:r>
            <a:r>
              <a:rPr lang="en-GB" sz="2400" dirty="0" err="1"/>
              <a:t>dipergunakan</a:t>
            </a:r>
            <a:r>
              <a:rPr lang="en-GB" sz="2400" dirty="0"/>
              <a:t> </a:t>
            </a:r>
            <a:r>
              <a:rPr lang="en-GB" sz="2400" dirty="0" err="1"/>
              <a:t>acuan</a:t>
            </a:r>
            <a:r>
              <a:rPr lang="en-GB" sz="2400" dirty="0"/>
              <a:t> </a:t>
            </a:r>
            <a:r>
              <a:rPr lang="en-GB" sz="2400" dirty="0" err="1"/>
              <a:t>teori</a:t>
            </a:r>
            <a:r>
              <a:rPr lang="en-GB" sz="2400" dirty="0"/>
              <a:t> </a:t>
            </a:r>
            <a:r>
              <a:rPr lang="en-GB" sz="2400" dirty="0" err="1"/>
              <a:t>dari</a:t>
            </a:r>
            <a:r>
              <a:rPr lang="en-GB" sz="2400" dirty="0"/>
              <a:t>......Data-data </a:t>
            </a:r>
            <a:r>
              <a:rPr lang="en-GB" sz="2400" dirty="0" err="1"/>
              <a:t>dikumpulkan</a:t>
            </a:r>
            <a:r>
              <a:rPr lang="en-GB" sz="2400" dirty="0"/>
              <a:t> </a:t>
            </a:r>
            <a:r>
              <a:rPr lang="en-GB" sz="2400" dirty="0" err="1"/>
              <a:t>melalui</a:t>
            </a:r>
            <a:r>
              <a:rPr lang="en-GB" sz="2400" dirty="0"/>
              <a:t>.....dan </a:t>
            </a:r>
            <a:r>
              <a:rPr lang="en-GB" sz="2400" dirty="0" err="1"/>
              <a:t>dianalisis</a:t>
            </a:r>
            <a:r>
              <a:rPr lang="en-GB" sz="2400" dirty="0"/>
              <a:t> </a:t>
            </a:r>
            <a:r>
              <a:rPr lang="en-GB" sz="2400" dirty="0" err="1"/>
              <a:t>secara</a:t>
            </a:r>
            <a:r>
              <a:rPr lang="en-GB" sz="2400" dirty="0"/>
              <a:t> </a:t>
            </a:r>
            <a:r>
              <a:rPr lang="en-GB" sz="2400" dirty="0" err="1"/>
              <a:t>kualitatif</a:t>
            </a:r>
            <a:r>
              <a:rPr lang="en-GB" sz="2400" dirty="0"/>
              <a:t>.  Kajian </a:t>
            </a:r>
            <a:r>
              <a:rPr lang="en-GB" sz="2400" dirty="0" err="1"/>
              <a:t>ini</a:t>
            </a:r>
            <a:r>
              <a:rPr lang="en-GB" sz="2400" dirty="0"/>
              <a:t> </a:t>
            </a:r>
            <a:r>
              <a:rPr lang="en-GB" sz="2400" dirty="0" err="1"/>
              <a:t>menyimpulkan</a:t>
            </a:r>
            <a:r>
              <a:rPr lang="en-GB" sz="2400" dirty="0"/>
              <a:t> </a:t>
            </a:r>
            <a:r>
              <a:rPr lang="en-GB" sz="2400" dirty="0" err="1"/>
              <a:t>bahwa</a:t>
            </a:r>
            <a:r>
              <a:rPr lang="en-GB" sz="2400" dirty="0"/>
              <a:t>..........</a:t>
            </a:r>
            <a:endParaRPr lang="en-US" sz="2400" dirty="0"/>
          </a:p>
          <a:p>
            <a:pPr marL="0" indent="0" algn="just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76094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261" y="363936"/>
            <a:ext cx="4196575" cy="7127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GB" sz="4000" b="1" dirty="0"/>
              <a:t>Kata </a:t>
            </a:r>
            <a:r>
              <a:rPr lang="en-GB" sz="4000" b="1" dirty="0" err="1"/>
              <a:t>Kunci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63243"/>
            <a:ext cx="10964207" cy="355913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GB" sz="3800" b="1" dirty="0"/>
              <a:t>Kata </a:t>
            </a:r>
            <a:r>
              <a:rPr lang="en-GB" sz="3800" b="1" dirty="0" err="1"/>
              <a:t>kunci</a:t>
            </a:r>
            <a:r>
              <a:rPr lang="en-GB" sz="3800" b="1" dirty="0"/>
              <a:t> </a:t>
            </a:r>
            <a:r>
              <a:rPr lang="en-GB" sz="3800" b="1" dirty="0" err="1"/>
              <a:t>terdiri</a:t>
            </a:r>
            <a:r>
              <a:rPr lang="en-GB" sz="3800" b="1" dirty="0"/>
              <a:t> </a:t>
            </a:r>
            <a:r>
              <a:rPr lang="en-GB" sz="3800" b="1" dirty="0" err="1"/>
              <a:t>atas</a:t>
            </a:r>
            <a:r>
              <a:rPr lang="en-GB" sz="3800" b="1" dirty="0"/>
              <a:t> 3 </a:t>
            </a:r>
            <a:r>
              <a:rPr lang="en-GB" sz="3800" b="1" dirty="0" err="1"/>
              <a:t>sampai</a:t>
            </a:r>
            <a:r>
              <a:rPr lang="en-GB" sz="3800" b="1" dirty="0"/>
              <a:t> 5 kata </a:t>
            </a:r>
            <a:r>
              <a:rPr lang="en-GB" sz="3800" b="1" dirty="0" err="1"/>
              <a:t>dan</a:t>
            </a:r>
            <a:r>
              <a:rPr lang="en-GB" sz="3800" b="1" dirty="0"/>
              <a:t>/</a:t>
            </a:r>
            <a:r>
              <a:rPr lang="en-GB" sz="3800" b="1" dirty="0" err="1"/>
              <a:t>atau</a:t>
            </a:r>
            <a:r>
              <a:rPr lang="en-GB" sz="3800" b="1" dirty="0"/>
              <a:t> </a:t>
            </a:r>
            <a:r>
              <a:rPr lang="en-GB" sz="3800" b="1" dirty="0" err="1"/>
              <a:t>kelompok</a:t>
            </a:r>
            <a:r>
              <a:rPr lang="en-GB" sz="3800" b="1" dirty="0"/>
              <a:t> kata.</a:t>
            </a:r>
            <a:endParaRPr lang="en-US" sz="3800" b="1" dirty="0"/>
          </a:p>
          <a:p>
            <a:pPr lvl="0"/>
            <a:r>
              <a:rPr lang="en-GB" sz="3800" b="1" dirty="0"/>
              <a:t>Antara kata </a:t>
            </a:r>
            <a:r>
              <a:rPr lang="en-GB" sz="3800" b="1" dirty="0" err="1"/>
              <a:t>kunci</a:t>
            </a:r>
            <a:r>
              <a:rPr lang="en-GB" sz="3800" b="1" dirty="0"/>
              <a:t> </a:t>
            </a:r>
            <a:r>
              <a:rPr lang="en-GB" sz="3800" b="1" dirty="0" err="1"/>
              <a:t>dipisahkan</a:t>
            </a:r>
            <a:r>
              <a:rPr lang="en-GB" sz="3800" b="1" dirty="0"/>
              <a:t> </a:t>
            </a:r>
            <a:r>
              <a:rPr lang="en-GB" sz="3800" b="1" dirty="0" err="1"/>
              <a:t>oleh</a:t>
            </a:r>
            <a:r>
              <a:rPr lang="en-GB" sz="3800" b="1" dirty="0"/>
              <a:t> </a:t>
            </a:r>
            <a:r>
              <a:rPr lang="en-GB" sz="3800" b="1" dirty="0" err="1"/>
              <a:t>koma</a:t>
            </a:r>
            <a:r>
              <a:rPr lang="en-GB" sz="3800" b="1" dirty="0"/>
              <a:t> (</a:t>
            </a:r>
            <a:r>
              <a:rPr lang="id-ID" sz="3800" b="1" dirty="0"/>
              <a:t>,</a:t>
            </a:r>
            <a:r>
              <a:rPr lang="en-GB" sz="3800" b="1" dirty="0"/>
              <a:t>).</a:t>
            </a:r>
            <a:endParaRPr lang="en-US" sz="3800" b="1" dirty="0"/>
          </a:p>
          <a:p>
            <a:pPr lvl="0"/>
            <a:r>
              <a:rPr lang="en-GB" sz="3800" b="1" dirty="0" err="1"/>
              <a:t>Hindari</a:t>
            </a:r>
            <a:r>
              <a:rPr lang="en-GB" sz="3800" b="1" dirty="0"/>
              <a:t> </a:t>
            </a:r>
            <a:r>
              <a:rPr lang="en-GB" sz="3800" b="1" dirty="0" err="1"/>
              <a:t>banyak</a:t>
            </a:r>
            <a:r>
              <a:rPr lang="en-GB" sz="3800" b="1" dirty="0"/>
              <a:t> kata </a:t>
            </a:r>
            <a:r>
              <a:rPr lang="en-GB" sz="3800" b="1" dirty="0" err="1"/>
              <a:t>penghubung</a:t>
            </a:r>
            <a:r>
              <a:rPr lang="en-GB" sz="3800" b="1" dirty="0"/>
              <a:t> (</a:t>
            </a:r>
            <a:r>
              <a:rPr lang="en-GB" sz="3800" b="1" dirty="0" err="1"/>
              <a:t>dan</a:t>
            </a:r>
            <a:r>
              <a:rPr lang="en-GB" sz="3800" b="1" dirty="0"/>
              <a:t>, </a:t>
            </a:r>
            <a:r>
              <a:rPr lang="en-GB" sz="3800" b="1" dirty="0" err="1"/>
              <a:t>dengan</a:t>
            </a:r>
            <a:r>
              <a:rPr lang="en-GB" sz="3800" b="1" dirty="0"/>
              <a:t>, yang </a:t>
            </a:r>
            <a:r>
              <a:rPr lang="en-GB" sz="3800" b="1" dirty="0" err="1"/>
              <a:t>dan</a:t>
            </a:r>
            <a:r>
              <a:rPr lang="en-GB" sz="3800" b="1" dirty="0"/>
              <a:t> lain-lain).</a:t>
            </a:r>
            <a:endParaRPr lang="en-US" sz="3800" b="1" dirty="0"/>
          </a:p>
          <a:p>
            <a:endParaRPr lang="en-US" sz="3800" b="1" dirty="0"/>
          </a:p>
        </p:txBody>
      </p:sp>
    </p:spTree>
    <p:extLst>
      <p:ext uri="{BB962C8B-B14F-4D97-AF65-F5344CB8AC3E}">
        <p14:creationId xmlns:p14="http://schemas.microsoft.com/office/powerpoint/2010/main" val="996824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261" y="227456"/>
            <a:ext cx="5429629" cy="6564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GB" sz="4400" b="1" dirty="0" err="1"/>
              <a:t>Pendahuluan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220" y="1119742"/>
            <a:ext cx="10462961" cy="551080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Hindari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sub-sub di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pendahuluan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0"/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Pendahuluan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hendaknya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mengandung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latar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belakang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masalah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permasalahan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tujuan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penelitian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0"/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Persentase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panjang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halaman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pendahuluan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antara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10-15%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panjang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keseluruhan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sebuah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manuskrip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0"/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Rujukan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ditunjukkan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menuliskan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nama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keluarga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nama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belakang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penulis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tahun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terbitan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tanpa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nomor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halaman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nama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belakang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tahun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).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Sitasi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artikel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menggunakan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APA Style. </a:t>
            </a:r>
          </a:p>
        </p:txBody>
      </p:sp>
    </p:spTree>
    <p:extLst>
      <p:ext uri="{BB962C8B-B14F-4D97-AF65-F5344CB8AC3E}">
        <p14:creationId xmlns:p14="http://schemas.microsoft.com/office/powerpoint/2010/main" val="517707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261" y="227456"/>
            <a:ext cx="5429629" cy="6564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GB" sz="4400" b="1" dirty="0" err="1"/>
              <a:t>Pendahuluan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220" y="1119742"/>
            <a:ext cx="10462961" cy="551080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Landasan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teori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ditampilkan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kalimat-kalimat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lengkap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ringkas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serta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benar-benar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relevan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tujuan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penulisan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artikel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ilmiah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lvl="0"/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Berikan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penelitian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terdahulu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sehingga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bisa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menunjukkan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noverlty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kebaruan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penelitian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anda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lakukan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terutama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diambil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artikel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yang publish di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jurnal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en-US" sz="3600" dirty="0" smtClean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3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dua</a:t>
            </a:r>
            <a:r>
              <a:rPr lang="en-US" sz="3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tiga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artikel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23868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598" y="200160"/>
            <a:ext cx="6340312" cy="6846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GB" sz="4000" b="1" dirty="0" err="1"/>
              <a:t>Metode</a:t>
            </a:r>
            <a:r>
              <a:rPr lang="en-GB" sz="4000" b="1" dirty="0"/>
              <a:t> </a:t>
            </a:r>
            <a:r>
              <a:rPr lang="en-GB" sz="4000" b="1" dirty="0" err="1"/>
              <a:t>Penelitian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629" y="1034916"/>
            <a:ext cx="11018798" cy="556377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Informasikan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secara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ringkas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mengenai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materi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metode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digunakan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penelitian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meliputi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sub</a:t>
            </a:r>
            <a:r>
              <a:rPr lang="id-ID" sz="3600" dirty="0">
                <a:latin typeface="Cambria" panose="02040503050406030204" pitchFamily="18" charset="0"/>
                <a:ea typeface="Cambria" panose="02040503050406030204" pitchFamily="18" charset="0"/>
              </a:rPr>
              <a:t>j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ek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bahan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diteliti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alat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digunakan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rancangan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percobaan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desain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digunakan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teknik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pengambilan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sampel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variabel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akan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diukur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teknik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pengambilan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data,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analisis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model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statistik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digunakan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3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0"/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Hindari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penulisan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rumus-rumus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statistik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secara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berlebihan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3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3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33093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2415</TotalTime>
  <Words>1498</Words>
  <Application>Microsoft Office PowerPoint</Application>
  <PresentationFormat>Widescreen</PresentationFormat>
  <Paragraphs>146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Calisto MT</vt:lpstr>
      <vt:lpstr>Cambria</vt:lpstr>
      <vt:lpstr>Gill Sans MT</vt:lpstr>
      <vt:lpstr>Impact</vt:lpstr>
      <vt:lpstr>Wingdings</vt:lpstr>
      <vt:lpstr>Wingdings 3</vt:lpstr>
      <vt:lpstr>Badge</vt:lpstr>
      <vt:lpstr>MEMAHAMI STRUKTUR UMUM SISTEMATIKA PENULISAN UNTUK PUBLIKASI PADA JURNAL ILMIAH  Agung Suharyanto, S.Sn., M.Si.</vt:lpstr>
      <vt:lpstr>STRUKTUR ARTIKEL ILMIAH: </vt:lpstr>
      <vt:lpstr>Judul</vt:lpstr>
      <vt:lpstr>Abstrak</vt:lpstr>
      <vt:lpstr>ABSTRAK</vt:lpstr>
      <vt:lpstr>Kata Kunci</vt:lpstr>
      <vt:lpstr>Pendahuluan</vt:lpstr>
      <vt:lpstr>Pendahuluan</vt:lpstr>
      <vt:lpstr>Metode Penelitian</vt:lpstr>
      <vt:lpstr>Metode Penelitian</vt:lpstr>
      <vt:lpstr>Hasil dan Pembahasan</vt:lpstr>
      <vt:lpstr>Hasil dan Pembahasan</vt:lpstr>
      <vt:lpstr>Hasil dan Pembahasan</vt:lpstr>
      <vt:lpstr>Hasil dan Pembahasan</vt:lpstr>
      <vt:lpstr>Simpulan</vt:lpstr>
      <vt:lpstr>System Penulisan Sitasi dan Daftar Pustaka</vt:lpstr>
      <vt:lpstr>Daftar Jurnal Sinta 3</vt:lpstr>
      <vt:lpstr>Daftar Jurnal Sinta 3</vt:lpstr>
      <vt:lpstr>Daftar Jurnal Sinta 3</vt:lpstr>
      <vt:lpstr>Daftar Jurnal Sinta 3</vt:lpstr>
      <vt:lpstr>Daftar Jurnal Sinta 3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Penulisan Artikel Ilmiah untuk Jurnal</dc:title>
  <dc:creator>ASUS</dc:creator>
  <cp:lastModifiedBy>acer</cp:lastModifiedBy>
  <cp:revision>51</cp:revision>
  <dcterms:created xsi:type="dcterms:W3CDTF">2018-12-18T03:33:12Z</dcterms:created>
  <dcterms:modified xsi:type="dcterms:W3CDTF">2023-03-14T11:46:18Z</dcterms:modified>
</cp:coreProperties>
</file>