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90" r:id="rId3"/>
    <p:sldMasterId id="2147483702" r:id="rId4"/>
  </p:sldMasterIdLst>
  <p:notesMasterIdLst>
    <p:notesMasterId r:id="rId16"/>
  </p:notesMasterIdLst>
  <p:sldIdLst>
    <p:sldId id="288" r:id="rId5"/>
    <p:sldId id="284" r:id="rId6"/>
    <p:sldId id="285" r:id="rId7"/>
    <p:sldId id="289" r:id="rId8"/>
    <p:sldId id="290" r:id="rId9"/>
    <p:sldId id="286" r:id="rId10"/>
    <p:sldId id="291" r:id="rId11"/>
    <p:sldId id="292" r:id="rId12"/>
    <p:sldId id="293" r:id="rId13"/>
    <p:sldId id="281" r:id="rId14"/>
    <p:sldId id="268" r:id="rId15"/>
  </p:sldIdLst>
  <p:sldSz cx="12188825" cy="6858000"/>
  <p:notesSz cx="6858000" cy="9144000"/>
  <p:defaultTextStyle>
    <a:defPPr>
      <a:defRPr lang="en-US"/>
    </a:defPPr>
    <a:lvl1pPr marL="0" algn="l" defTabSz="12188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43" algn="l" defTabSz="12188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85" algn="l" defTabSz="12188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328" algn="l" defTabSz="12188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71" algn="l" defTabSz="12188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213" algn="l" defTabSz="12188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656" algn="l" defTabSz="12188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097" algn="l" defTabSz="12188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541" algn="l" defTabSz="12188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227"/>
    <a:srgbClr val="E0BE8C"/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>
      <p:cViewPr>
        <p:scale>
          <a:sx n="66" d="100"/>
          <a:sy n="66" d="100"/>
        </p:scale>
        <p:origin x="-384" y="-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8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43" algn="l" defTabSz="12188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885" algn="l" defTabSz="12188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328" algn="l" defTabSz="12188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771" algn="l" defTabSz="12188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213" algn="l" defTabSz="12188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656" algn="l" defTabSz="12188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097" algn="l" defTabSz="12188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541" algn="l" defTabSz="12188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safely remove this slide. This slide</a:t>
            </a:r>
            <a:r>
              <a:rPr lang="en-US" baseline="0"/>
              <a:t> design was provided by SlideModel.com – You can download more templates, shapes and elements for PowerPoint from http://slidemodel.com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9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43" indent="0">
              <a:buNone/>
              <a:defRPr sz="3700"/>
            </a:lvl2pPr>
            <a:lvl3pPr marL="1218885" indent="0">
              <a:buNone/>
              <a:defRPr sz="3200"/>
            </a:lvl3pPr>
            <a:lvl4pPr marL="1828328" indent="0">
              <a:buNone/>
              <a:defRPr sz="2700"/>
            </a:lvl4pPr>
            <a:lvl5pPr marL="2437771" indent="0">
              <a:buNone/>
              <a:defRPr sz="2700"/>
            </a:lvl5pPr>
            <a:lvl6pPr marL="3047213" indent="0">
              <a:buNone/>
              <a:defRPr sz="2700"/>
            </a:lvl6pPr>
            <a:lvl7pPr marL="3656656" indent="0">
              <a:buNone/>
              <a:defRPr sz="2700"/>
            </a:lvl7pPr>
            <a:lvl8pPr marL="4266097" indent="0">
              <a:buNone/>
              <a:defRPr sz="2700"/>
            </a:lvl8pPr>
            <a:lvl9pPr marL="487554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1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43" indent="0">
              <a:buNone/>
              <a:defRPr sz="1600"/>
            </a:lvl2pPr>
            <a:lvl3pPr marL="1218885" indent="0">
              <a:buNone/>
              <a:defRPr sz="1300"/>
            </a:lvl3pPr>
            <a:lvl4pPr marL="1828328" indent="0">
              <a:buNone/>
              <a:defRPr sz="1200"/>
            </a:lvl4pPr>
            <a:lvl5pPr marL="2437771" indent="0">
              <a:buNone/>
              <a:defRPr sz="1200"/>
            </a:lvl5pPr>
            <a:lvl6pPr marL="3047213" indent="0">
              <a:buNone/>
              <a:defRPr sz="1200"/>
            </a:lvl6pPr>
            <a:lvl7pPr marL="3656656" indent="0">
              <a:buNone/>
              <a:defRPr sz="1200"/>
            </a:lvl7pPr>
            <a:lvl8pPr marL="4266097" indent="0">
              <a:buNone/>
              <a:defRPr sz="1200"/>
            </a:lvl8pPr>
            <a:lvl9pPr marL="487554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6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465" y="1800147"/>
            <a:ext cx="5699501" cy="203606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465" y="407214"/>
            <a:ext cx="5699501" cy="1596540"/>
          </a:xfrm>
        </p:spPr>
        <p:txBody>
          <a:bodyPr>
            <a:normAutofit/>
          </a:bodyPr>
          <a:lstStyle>
            <a:lvl1pPr marL="0" indent="0" algn="l">
              <a:buNone/>
              <a:defRPr sz="3700" b="0" i="0">
                <a:solidFill>
                  <a:srgbClr val="00B0F0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44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64" y="1800147"/>
            <a:ext cx="10991897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465" y="3021787"/>
            <a:ext cx="10991897" cy="3257700"/>
          </a:xfrm>
        </p:spPr>
        <p:txBody>
          <a:bodyPr/>
          <a:lstStyle>
            <a:lvl1pPr algn="l">
              <a:defRPr sz="37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8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62" y="578507"/>
            <a:ext cx="8345698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62" y="1392934"/>
            <a:ext cx="8345698" cy="4681415"/>
          </a:xfrm>
        </p:spPr>
        <p:txBody>
          <a:bodyPr/>
          <a:lstStyle>
            <a:lvl1pPr>
              <a:defRPr sz="37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0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22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09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65" y="1800147"/>
            <a:ext cx="10991898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652" y="2789237"/>
            <a:ext cx="5385514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652" y="3428999"/>
            <a:ext cx="5385514" cy="285049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700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00">
                <a:solidFill>
                  <a:schemeClr val="tx1"/>
                </a:solidFill>
              </a:defRPr>
            </a:lvl4pPr>
            <a:lvl5pPr algn="ctr">
              <a:defRPr sz="2100">
                <a:solidFill>
                  <a:schemeClr val="tx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3" y="2789237"/>
            <a:ext cx="5387630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3" y="3428999"/>
            <a:ext cx="5387630" cy="285049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700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00">
                <a:solidFill>
                  <a:schemeClr val="tx1"/>
                </a:solidFill>
              </a:defRPr>
            </a:lvl4pPr>
            <a:lvl5pPr algn="ctr">
              <a:defRPr sz="2100">
                <a:solidFill>
                  <a:schemeClr val="tx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8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9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27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17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76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90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36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23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88825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1927" y="2362200"/>
            <a:ext cx="5484971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643" y="3045461"/>
            <a:ext cx="534954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19643" y="2397760"/>
            <a:ext cx="534954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441" y="2020824"/>
            <a:ext cx="10969943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88825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88825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1927" y="3368040"/>
            <a:ext cx="5484971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1192" y="3367247"/>
            <a:ext cx="5446444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7182" y="4084577"/>
            <a:ext cx="5474463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443" y="2020824"/>
            <a:ext cx="5363083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6301" y="2020824"/>
            <a:ext cx="5363083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443" y="2819400"/>
            <a:ext cx="5363083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6301" y="2816352"/>
            <a:ext cx="5363083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2020824"/>
            <a:ext cx="5363083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6301" y="2020824"/>
            <a:ext cx="5363083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0684" y="1914526"/>
            <a:ext cx="8227457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5877" y="5513832"/>
            <a:ext cx="7557072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8969" y="2026918"/>
            <a:ext cx="7250887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5877" y="5516880"/>
            <a:ext cx="7557072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1927" y="975360"/>
            <a:ext cx="5484971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4065" y="273180"/>
            <a:ext cx="4240695" cy="292100"/>
          </a:xfr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3398" y="6172200"/>
            <a:ext cx="1422030" cy="304800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29898" y="6486525"/>
            <a:ext cx="832903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29928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589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914401"/>
            <a:ext cx="8836898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9487" y="914401"/>
            <a:ext cx="1235651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609601"/>
            <a:ext cx="10360501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953000"/>
            <a:ext cx="8532178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1371601"/>
            <a:ext cx="10360501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4068764"/>
            <a:ext cx="10360501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2839" y="3924300"/>
            <a:ext cx="113000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59469" y="3924300"/>
            <a:ext cx="113000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7479" y="3924300"/>
            <a:ext cx="113000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2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6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553" y="1600200"/>
            <a:ext cx="5387461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0"/>
            <a:ext cx="5385514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5987" y="1600200"/>
            <a:ext cx="538763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441" y="2212848"/>
            <a:ext cx="5387461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28489" y="2212849"/>
            <a:ext cx="5387461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66" y="266700"/>
            <a:ext cx="4010039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600" y="273051"/>
            <a:ext cx="66594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4066" y="2438401"/>
            <a:ext cx="4010039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852" y="228600"/>
            <a:ext cx="7613782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311" y="1143000"/>
            <a:ext cx="8070863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8852" y="5810250"/>
            <a:ext cx="7613782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3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3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700" b="1"/>
            </a:lvl2pPr>
            <a:lvl3pPr marL="1218885" indent="0">
              <a:buNone/>
              <a:defRPr sz="2400" b="1"/>
            </a:lvl3pPr>
            <a:lvl4pPr marL="1828328" indent="0">
              <a:buNone/>
              <a:defRPr sz="2100" b="1"/>
            </a:lvl4pPr>
            <a:lvl5pPr marL="2437771" indent="0">
              <a:buNone/>
              <a:defRPr sz="2100" b="1"/>
            </a:lvl5pPr>
            <a:lvl6pPr marL="3047213" indent="0">
              <a:buNone/>
              <a:defRPr sz="2100" b="1"/>
            </a:lvl6pPr>
            <a:lvl7pPr marL="3656656" indent="0">
              <a:buNone/>
              <a:defRPr sz="2100" b="1"/>
            </a:lvl7pPr>
            <a:lvl8pPr marL="4266097" indent="0">
              <a:buNone/>
              <a:defRPr sz="2100" b="1"/>
            </a:lvl8pPr>
            <a:lvl9pPr marL="48755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700" b="1"/>
            </a:lvl2pPr>
            <a:lvl3pPr marL="1218885" indent="0">
              <a:buNone/>
              <a:defRPr sz="2400" b="1"/>
            </a:lvl3pPr>
            <a:lvl4pPr marL="1828328" indent="0">
              <a:buNone/>
              <a:defRPr sz="2100" b="1"/>
            </a:lvl4pPr>
            <a:lvl5pPr marL="2437771" indent="0">
              <a:buNone/>
              <a:defRPr sz="2100" b="1"/>
            </a:lvl5pPr>
            <a:lvl6pPr marL="3047213" indent="0">
              <a:buNone/>
              <a:defRPr sz="2100" b="1"/>
            </a:lvl6pPr>
            <a:lvl7pPr marL="3656656" indent="0">
              <a:buNone/>
              <a:defRPr sz="2100" b="1"/>
            </a:lvl7pPr>
            <a:lvl8pPr marL="4266097" indent="0">
              <a:buNone/>
              <a:defRPr sz="2100" b="1"/>
            </a:lvl8pPr>
            <a:lvl9pPr marL="48755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4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43" indent="0">
              <a:buNone/>
              <a:defRPr sz="1600"/>
            </a:lvl2pPr>
            <a:lvl3pPr marL="1218885" indent="0">
              <a:buNone/>
              <a:defRPr sz="1300"/>
            </a:lvl3pPr>
            <a:lvl4pPr marL="1828328" indent="0">
              <a:buNone/>
              <a:defRPr sz="1200"/>
            </a:lvl4pPr>
            <a:lvl5pPr marL="2437771" indent="0">
              <a:buNone/>
              <a:defRPr sz="1200"/>
            </a:lvl5pPr>
            <a:lvl6pPr marL="3047213" indent="0">
              <a:buNone/>
              <a:defRPr sz="1200"/>
            </a:lvl6pPr>
            <a:lvl7pPr marL="3656656" indent="0">
              <a:buNone/>
              <a:defRPr sz="1200"/>
            </a:lvl7pPr>
            <a:lvl8pPr marL="4266097" indent="0">
              <a:buNone/>
              <a:defRPr sz="1200"/>
            </a:lvl8pPr>
            <a:lvl9pPr marL="487554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41"/>
            <a:ext cx="10969943" cy="711081"/>
          </a:xfrm>
          <a:prstGeom prst="rect">
            <a:avLst/>
          </a:prstGeom>
        </p:spPr>
        <p:txBody>
          <a:bodyPr vert="horz" lIns="0" tIns="60944" rIns="0" bIns="609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60944" rIns="0" bIns="609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0" tIns="60944" rIns="0" bIns="6094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0" tIns="60944" rIns="0" bIns="6094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0" tIns="60944" rIns="0" bIns="6094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121888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1" indent="-457081" algn="l" defTabSz="121888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344" indent="-380901" algn="l" defTabSz="121888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605" indent="-304723" algn="l" defTabSz="12188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051" indent="-304723" algn="l" defTabSz="12188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91" indent="-304723" algn="l" defTabSz="12188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933" indent="-304723" algn="l" defTabSz="121888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376" indent="-304723" algn="l" defTabSz="121888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19" indent="-304723" algn="l" defTabSz="121888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261" indent="-304723" algn="l" defTabSz="121888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85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28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71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13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56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97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41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CDABC1B-D16A-4072-B506-109EB9FC9221}"/>
              </a:ext>
            </a:extLst>
          </p:cNvPr>
          <p:cNvSpPr txBox="1"/>
          <p:nvPr userDrawn="1"/>
        </p:nvSpPr>
        <p:spPr>
          <a:xfrm>
            <a:off x="-12196" y="6951663"/>
            <a:ext cx="11183254" cy="70786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1218987"/>
            <a:r>
              <a:rPr lang="en-US" sz="1900">
                <a:solidFill>
                  <a:prstClr val="white">
                    <a:lumMod val="65000"/>
                  </a:prstClr>
                </a:solidFill>
              </a:rPr>
              <a:t>This presentation uses a free template provided by FPPT.com</a:t>
            </a:r>
          </a:p>
          <a:p>
            <a:pPr defTabSz="1218987"/>
            <a:r>
              <a:rPr lang="en-US" sz="1900">
                <a:solidFill>
                  <a:prstClr val="white">
                    <a:lumMod val="65000"/>
                  </a:prst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54173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88825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2019301"/>
            <a:ext cx="10969943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4065" y="273180"/>
            <a:ext cx="424069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898" y="6486525"/>
            <a:ext cx="832903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3398" y="6172200"/>
            <a:ext cx="142203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88825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1927" y="975360"/>
            <a:ext cx="5484971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0"/>
            <a:ext cx="10969943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2254" y="6356351"/>
            <a:ext cx="2780576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25404F2-BE9A-4460-8815-8F645183555F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659" y="6356351"/>
            <a:ext cx="3796311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8072" y="6356351"/>
            <a:ext cx="74910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4077" y="6499384"/>
            <a:ext cx="113000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628" y="6499384"/>
            <a:ext cx="113000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27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68997"/>
            <a:ext cx="6382444" cy="2324099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Cara</a:t>
            </a:r>
            <a:r>
              <a:rPr lang="en-US" sz="5300" dirty="0" smtClean="0"/>
              <a:t> </a:t>
            </a:r>
            <a:r>
              <a:rPr lang="en-US" sz="4400" b="1" dirty="0" err="1" smtClean="0"/>
              <a:t>Mudah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Menyusun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Tesis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err="1" smtClean="0"/>
              <a:t>Oleh</a:t>
            </a:r>
            <a:r>
              <a:rPr lang="en-US" sz="4000" dirty="0" smtClean="0"/>
              <a:t>: </a:t>
            </a:r>
            <a:r>
              <a:rPr lang="en-US" sz="3100" dirty="0" err="1" smtClean="0"/>
              <a:t>Isnaini</a:t>
            </a:r>
            <a:r>
              <a:rPr lang="en-US" sz="3100" dirty="0" smtClean="0"/>
              <a:t>, </a:t>
            </a:r>
            <a:r>
              <a:rPr lang="en-US" sz="3100" dirty="0" err="1" smtClean="0"/>
              <a:t>Ph.D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748" y="260648"/>
            <a:ext cx="6768752" cy="1596540"/>
          </a:xfrm>
        </p:spPr>
        <p:txBody>
          <a:bodyPr/>
          <a:lstStyle/>
          <a:p>
            <a:r>
              <a:rPr lang="en-US" sz="4800" b="1" dirty="0" smtClean="0"/>
              <a:t>Workshop</a:t>
            </a:r>
            <a:r>
              <a:rPr lang="en-US" b="1" dirty="0" smtClean="0"/>
              <a:t> </a:t>
            </a:r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40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Metode</a:t>
            </a:r>
            <a:r>
              <a:rPr lang="en-US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yang </a:t>
            </a:r>
            <a:r>
              <a:rPr lang="en-US" b="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digunakan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407DAA7D-80ED-4684-BC1F-AC12A3BA2A71}"/>
              </a:ext>
            </a:extLst>
          </p:cNvPr>
          <p:cNvSpPr>
            <a:spLocks/>
          </p:cNvSpPr>
          <p:nvPr/>
        </p:nvSpPr>
        <p:spPr bwMode="auto">
          <a:xfrm>
            <a:off x="1779587" y="2693989"/>
            <a:ext cx="5023206" cy="1246187"/>
          </a:xfrm>
          <a:custGeom>
            <a:avLst/>
            <a:gdLst>
              <a:gd name="connsiteX0" fmla="*/ 619125 w 5023206"/>
              <a:gd name="connsiteY0" fmla="*/ 0 h 1246187"/>
              <a:gd name="connsiteX1" fmla="*/ 619125 w 5023206"/>
              <a:gd name="connsiteY1" fmla="*/ 134937 h 1246187"/>
              <a:gd name="connsiteX2" fmla="*/ 1343039 w 5023206"/>
              <a:gd name="connsiteY2" fmla="*/ 134937 h 1246187"/>
              <a:gd name="connsiteX3" fmla="*/ 4835711 w 5023206"/>
              <a:gd name="connsiteY3" fmla="*/ 134937 h 1246187"/>
              <a:gd name="connsiteX4" fmla="*/ 5023142 w 5023206"/>
              <a:gd name="connsiteY4" fmla="*/ 241954 h 1246187"/>
              <a:gd name="connsiteX5" fmla="*/ 4930868 w 5023206"/>
              <a:gd name="connsiteY5" fmla="*/ 522513 h 1246187"/>
              <a:gd name="connsiteX6" fmla="*/ 4858780 w 5023206"/>
              <a:gd name="connsiteY6" fmla="*/ 756794 h 1246187"/>
              <a:gd name="connsiteX7" fmla="*/ 4769390 w 5023206"/>
              <a:gd name="connsiteY7" fmla="*/ 1109662 h 1246187"/>
              <a:gd name="connsiteX8" fmla="*/ 662095 w 5023206"/>
              <a:gd name="connsiteY8" fmla="*/ 1109662 h 1246187"/>
              <a:gd name="connsiteX9" fmla="*/ 619125 w 5023206"/>
              <a:gd name="connsiteY9" fmla="*/ 1109662 h 1246187"/>
              <a:gd name="connsiteX10" fmla="*/ 619125 w 5023206"/>
              <a:gd name="connsiteY10" fmla="*/ 1246187 h 1246187"/>
              <a:gd name="connsiteX11" fmla="*/ 0 w 5023206"/>
              <a:gd name="connsiteY11" fmla="*/ 623887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3206" h="1246187">
                <a:moveTo>
                  <a:pt x="619125" y="0"/>
                </a:moveTo>
                <a:lnTo>
                  <a:pt x="619125" y="134937"/>
                </a:lnTo>
                <a:lnTo>
                  <a:pt x="1343039" y="134937"/>
                </a:lnTo>
                <a:cubicBezTo>
                  <a:pt x="4835711" y="134937"/>
                  <a:pt x="4835711" y="134937"/>
                  <a:pt x="4835711" y="134937"/>
                </a:cubicBezTo>
                <a:cubicBezTo>
                  <a:pt x="4835711" y="134937"/>
                  <a:pt x="5020258" y="134937"/>
                  <a:pt x="5023142" y="241954"/>
                </a:cubicBezTo>
                <a:cubicBezTo>
                  <a:pt x="5026025" y="279555"/>
                  <a:pt x="4930868" y="522513"/>
                  <a:pt x="4930868" y="522513"/>
                </a:cubicBezTo>
                <a:cubicBezTo>
                  <a:pt x="4858780" y="756794"/>
                  <a:pt x="4858780" y="756794"/>
                  <a:pt x="4858780" y="756794"/>
                </a:cubicBezTo>
                <a:cubicBezTo>
                  <a:pt x="4769390" y="1109662"/>
                  <a:pt x="4769390" y="1109662"/>
                  <a:pt x="4769390" y="1109662"/>
                </a:cubicBezTo>
                <a:cubicBezTo>
                  <a:pt x="1640023" y="1109662"/>
                  <a:pt x="857681" y="1109662"/>
                  <a:pt x="662095" y="1109662"/>
                </a:cubicBezTo>
                <a:lnTo>
                  <a:pt x="619125" y="1109662"/>
                </a:lnTo>
                <a:lnTo>
                  <a:pt x="619125" y="1246187"/>
                </a:lnTo>
                <a:lnTo>
                  <a:pt x="0" y="6238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1FDAA983-DA5F-4707-AF23-292FB0B72E1D}"/>
              </a:ext>
            </a:extLst>
          </p:cNvPr>
          <p:cNvSpPr>
            <a:spLocks/>
          </p:cNvSpPr>
          <p:nvPr/>
        </p:nvSpPr>
        <p:spPr bwMode="auto">
          <a:xfrm>
            <a:off x="5357459" y="3821115"/>
            <a:ext cx="5051781" cy="1243012"/>
          </a:xfrm>
          <a:custGeom>
            <a:avLst/>
            <a:gdLst>
              <a:gd name="connsiteX0" fmla="*/ 4437419 w 5051782"/>
              <a:gd name="connsiteY0" fmla="*/ 0 h 1243012"/>
              <a:gd name="connsiteX1" fmla="*/ 5051782 w 5051782"/>
              <a:gd name="connsiteY1" fmla="*/ 612775 h 1243012"/>
              <a:gd name="connsiteX2" fmla="*/ 4437419 w 5051782"/>
              <a:gd name="connsiteY2" fmla="*/ 1243012 h 1243012"/>
              <a:gd name="connsiteX3" fmla="*/ 4437419 w 5051782"/>
              <a:gd name="connsiteY3" fmla="*/ 1108075 h 1243012"/>
              <a:gd name="connsiteX4" fmla="*/ 3737727 w 5051782"/>
              <a:gd name="connsiteY4" fmla="*/ 1108075 h 1243012"/>
              <a:gd name="connsiteX5" fmla="*/ 187522 w 5051782"/>
              <a:gd name="connsiteY5" fmla="*/ 1108075 h 1243012"/>
              <a:gd name="connsiteX6" fmla="*/ 65 w 5051782"/>
              <a:gd name="connsiteY6" fmla="*/ 1001089 h 1243012"/>
              <a:gd name="connsiteX7" fmla="*/ 92352 w 5051782"/>
              <a:gd name="connsiteY7" fmla="*/ 723503 h 1243012"/>
              <a:gd name="connsiteX8" fmla="*/ 164451 w 5051782"/>
              <a:gd name="connsiteY8" fmla="*/ 489290 h 1243012"/>
              <a:gd name="connsiteX9" fmla="*/ 253854 w 5051782"/>
              <a:gd name="connsiteY9" fmla="*/ 136525 h 1243012"/>
              <a:gd name="connsiteX10" fmla="*/ 4429870 w 5051782"/>
              <a:gd name="connsiteY10" fmla="*/ 136525 h 1243012"/>
              <a:gd name="connsiteX11" fmla="*/ 4437419 w 5051782"/>
              <a:gd name="connsiteY11" fmla="*/ 136525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1782" h="1243012">
                <a:moveTo>
                  <a:pt x="4437419" y="0"/>
                </a:moveTo>
                <a:lnTo>
                  <a:pt x="5051782" y="612775"/>
                </a:lnTo>
                <a:lnTo>
                  <a:pt x="4437419" y="1243012"/>
                </a:lnTo>
                <a:lnTo>
                  <a:pt x="4437419" y="1108075"/>
                </a:lnTo>
                <a:lnTo>
                  <a:pt x="3737727" y="1108075"/>
                </a:lnTo>
                <a:cubicBezTo>
                  <a:pt x="187522" y="1108075"/>
                  <a:pt x="187522" y="1108075"/>
                  <a:pt x="187522" y="1108075"/>
                </a:cubicBezTo>
                <a:cubicBezTo>
                  <a:pt x="187522" y="1108075"/>
                  <a:pt x="5833" y="1108075"/>
                  <a:pt x="65" y="1001089"/>
                </a:cubicBezTo>
                <a:cubicBezTo>
                  <a:pt x="-2819" y="963499"/>
                  <a:pt x="92352" y="723503"/>
                  <a:pt x="92352" y="723503"/>
                </a:cubicBezTo>
                <a:cubicBezTo>
                  <a:pt x="164451" y="489290"/>
                  <a:pt x="164451" y="489290"/>
                  <a:pt x="164451" y="489290"/>
                </a:cubicBezTo>
                <a:cubicBezTo>
                  <a:pt x="253854" y="136525"/>
                  <a:pt x="253854" y="136525"/>
                  <a:pt x="253854" y="136525"/>
                </a:cubicBezTo>
                <a:cubicBezTo>
                  <a:pt x="3435580" y="136525"/>
                  <a:pt x="4231012" y="136525"/>
                  <a:pt x="4429870" y="136525"/>
                </a:cubicBezTo>
                <a:lnTo>
                  <a:pt x="4437419" y="136525"/>
                </a:lnTo>
                <a:close/>
              </a:path>
            </a:pathLst>
          </a:custGeom>
          <a:gradFill>
            <a:gsLst>
              <a:gs pos="66000">
                <a:schemeClr val="accent2"/>
              </a:gs>
              <a:gs pos="0">
                <a:schemeClr val="accent2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C014EF9-CE79-447B-B99A-FA7D6F0FD276}"/>
              </a:ext>
            </a:extLst>
          </p:cNvPr>
          <p:cNvGrpSpPr/>
          <p:nvPr/>
        </p:nvGrpSpPr>
        <p:grpSpPr>
          <a:xfrm>
            <a:off x="2431359" y="2972286"/>
            <a:ext cx="2732418" cy="677108"/>
            <a:chOff x="2339284" y="2921486"/>
            <a:chExt cx="2732417" cy="677109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E9208030-E724-4CC3-A982-C1CB65F14C52}"/>
                </a:ext>
              </a:extLst>
            </p:cNvPr>
            <p:cNvSpPr txBox="1"/>
            <p:nvPr/>
          </p:nvSpPr>
          <p:spPr>
            <a:xfrm>
              <a:off x="2339284" y="2952264"/>
              <a:ext cx="589905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01</a:t>
              </a:r>
              <a:endParaRPr lang="en-I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C531D543-6283-480C-9906-74460C09187F}"/>
                </a:ext>
              </a:extLst>
            </p:cNvPr>
            <p:cNvSpPr txBox="1"/>
            <p:nvPr/>
          </p:nvSpPr>
          <p:spPr>
            <a:xfrm>
              <a:off x="3070076" y="2921486"/>
              <a:ext cx="2001625" cy="677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IN" sz="1900" dirty="0" err="1" smtClean="0">
                  <a:ea typeface="Open Sans" panose="020B0606030504020204" pitchFamily="34" charset="0"/>
                  <a:cs typeface="Segoe UI Light" panose="020B0502040204020203" pitchFamily="34" charset="0"/>
                </a:rPr>
                <a:t>Penelitian</a:t>
              </a:r>
              <a:r>
                <a:rPr lang="en-IN" sz="1900" dirty="0" smtClean="0">
                  <a:ea typeface="Open Sans" panose="020B0606030504020204" pitchFamily="34" charset="0"/>
                  <a:cs typeface="Segoe UI Light" panose="020B0502040204020203" pitchFamily="34" charset="0"/>
                </a:rPr>
                <a:t> </a:t>
              </a:r>
              <a:r>
                <a:rPr lang="en-IN" sz="1900" dirty="0" err="1" smtClean="0">
                  <a:ea typeface="Open Sans" panose="020B0606030504020204" pitchFamily="34" charset="0"/>
                  <a:cs typeface="Segoe UI Light" panose="020B0502040204020203" pitchFamily="34" charset="0"/>
                </a:rPr>
                <a:t>Hukum</a:t>
              </a:r>
              <a:r>
                <a:rPr lang="en-IN" sz="1900" dirty="0" smtClean="0">
                  <a:ea typeface="Open Sans" panose="020B0606030504020204" pitchFamily="34" charset="0"/>
                  <a:cs typeface="Segoe UI Light" panose="020B0502040204020203" pitchFamily="34" charset="0"/>
                </a:rPr>
                <a:t> </a:t>
              </a:r>
              <a:r>
                <a:rPr lang="en-IN" sz="1900" dirty="0" err="1" smtClean="0">
                  <a:ea typeface="Open Sans" panose="020B0606030504020204" pitchFamily="34" charset="0"/>
                  <a:cs typeface="Segoe UI Light" panose="020B0502040204020203" pitchFamily="34" charset="0"/>
                </a:rPr>
                <a:t>Normatif</a:t>
              </a:r>
              <a:endParaRPr lang="en-IN" sz="19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6EFFE49-1A37-41F4-B53D-E332509B8D24}"/>
              </a:ext>
            </a:extLst>
          </p:cNvPr>
          <p:cNvGrpSpPr/>
          <p:nvPr/>
        </p:nvGrpSpPr>
        <p:grpSpPr>
          <a:xfrm>
            <a:off x="6870094" y="4112482"/>
            <a:ext cx="2787369" cy="677108"/>
            <a:chOff x="6778016" y="4112483"/>
            <a:chExt cx="2787369" cy="677109"/>
          </a:xfrm>
        </p:grpSpPr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F0F5685C-3FD4-41BA-9451-83AB04A45501}"/>
                </a:ext>
              </a:extLst>
            </p:cNvPr>
            <p:cNvSpPr txBox="1"/>
            <p:nvPr/>
          </p:nvSpPr>
          <p:spPr>
            <a:xfrm>
              <a:off x="8975480" y="4143261"/>
              <a:ext cx="589905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02</a:t>
              </a:r>
              <a:endParaRPr lang="en-I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58175713-F0EF-4A2A-98A2-F8DADA739ABE}"/>
                </a:ext>
              </a:extLst>
            </p:cNvPr>
            <p:cNvSpPr txBox="1"/>
            <p:nvPr/>
          </p:nvSpPr>
          <p:spPr>
            <a:xfrm>
              <a:off x="6778016" y="4112483"/>
              <a:ext cx="2001626" cy="677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IN" sz="1900" dirty="0" err="1" smtClean="0">
                  <a:ea typeface="Open Sans" panose="020B0606030504020204" pitchFamily="34" charset="0"/>
                  <a:cs typeface="Segoe UI Light" panose="020B0502040204020203" pitchFamily="34" charset="0"/>
                </a:rPr>
                <a:t>Penelitian</a:t>
              </a:r>
              <a:r>
                <a:rPr lang="en-IN" sz="1900" dirty="0" smtClean="0">
                  <a:ea typeface="Open Sans" panose="020B0606030504020204" pitchFamily="34" charset="0"/>
                  <a:cs typeface="Segoe UI Light" panose="020B0502040204020203" pitchFamily="34" charset="0"/>
                </a:rPr>
                <a:t> </a:t>
              </a:r>
              <a:r>
                <a:rPr lang="en-IN" sz="1900" dirty="0" err="1" smtClean="0">
                  <a:ea typeface="Open Sans" panose="020B0606030504020204" pitchFamily="34" charset="0"/>
                  <a:cs typeface="Segoe UI Light" panose="020B0502040204020203" pitchFamily="34" charset="0"/>
                </a:rPr>
                <a:t>Hukum</a:t>
              </a:r>
              <a:r>
                <a:rPr lang="en-IN" sz="1900" dirty="0" smtClean="0">
                  <a:ea typeface="Open Sans" panose="020B0606030504020204" pitchFamily="34" charset="0"/>
                  <a:cs typeface="Segoe UI Light" panose="020B0502040204020203" pitchFamily="34" charset="0"/>
                </a:rPr>
                <a:t> </a:t>
              </a:r>
              <a:r>
                <a:rPr lang="en-IN" sz="1900" dirty="0" err="1" smtClean="0">
                  <a:ea typeface="Open Sans" panose="020B0606030504020204" pitchFamily="34" charset="0"/>
                  <a:cs typeface="Segoe UI Light" panose="020B0502040204020203" pitchFamily="34" charset="0"/>
                </a:rPr>
                <a:t>Empiris</a:t>
              </a:r>
              <a:endParaRPr lang="en-IN" sz="1900" dirty="0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26FF2654-4FEB-4601-9DBC-CE9129C9BAFA}"/>
              </a:ext>
            </a:extLst>
          </p:cNvPr>
          <p:cNvSpPr/>
          <p:nvPr/>
        </p:nvSpPr>
        <p:spPr>
          <a:xfrm>
            <a:off x="261764" y="3861048"/>
            <a:ext cx="5096052" cy="221599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suatu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proses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untuk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menemukan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suatu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aturan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hukum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,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prinsip-prinsip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hukum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,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maupun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doktrin-doktrin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hukum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untuk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menjawab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permasalahan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hukum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yang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dihadapi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. …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Penelitian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hukum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normatif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dilakukan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untuk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menghasilkan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argumentasi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,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teori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atau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konsep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baru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sebagai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preskripsi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dalam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menyelesaikan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masalah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yang </a:t>
            </a:r>
            <a:r>
              <a:rPr lang="en-IN" sz="1800" dirty="0" err="1" smtClean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dihadapi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(Peter Mahmud </a:t>
            </a:r>
            <a:r>
              <a:rPr lang="en-IN" sz="1800" dirty="0" err="1" smtClean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Marzuki</a:t>
            </a:r>
            <a:r>
              <a:rPr lang="en-IN" sz="1800" dirty="0" smtClean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; 2005)</a:t>
            </a:r>
            <a:endParaRPr lang="en-IN" sz="1800" dirty="0"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AE7FF6D1-FF11-4F1E-8DA5-7E792A828F0A}"/>
              </a:ext>
            </a:extLst>
          </p:cNvPr>
          <p:cNvSpPr/>
          <p:nvPr/>
        </p:nvSpPr>
        <p:spPr>
          <a:xfrm>
            <a:off x="6870094" y="1700808"/>
            <a:ext cx="4696926" cy="221599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IN" sz="1800" dirty="0" smtClean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“</a:t>
            </a:r>
            <a:r>
              <a:rPr lang="en-IN" sz="1800" dirty="0" err="1" smtClean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penelitian</a:t>
            </a:r>
            <a:r>
              <a:rPr lang="en-IN" sz="1800" dirty="0" smtClean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hukum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yang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menganalisis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tentang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penerapan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hukum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dalam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kenyataannya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terhadap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individu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,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kelompok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,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masyarakat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,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lembaga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hukum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dalam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masyarakat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dengan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menitikberatkan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pada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perilaku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individu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atau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masyarakat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,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organisasi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atau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lembaga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hukum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dalam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kaitannya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dengan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penerapan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atau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berlakunya</a:t>
            </a:r>
            <a:r>
              <a:rPr lang="en-IN" sz="1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</a:t>
            </a:r>
            <a:r>
              <a:rPr lang="en-IN" sz="1800" dirty="0" err="1" smtClean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hukum</a:t>
            </a:r>
            <a:r>
              <a:rPr lang="en-IN" sz="1800" dirty="0" smtClean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”</a:t>
            </a:r>
            <a:endParaRPr lang="en-IN" sz="1800" dirty="0"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06CCD92-1C14-41BE-A61E-DA1013DD1EAC}"/>
              </a:ext>
            </a:extLst>
          </p:cNvPr>
          <p:cNvGrpSpPr/>
          <p:nvPr/>
        </p:nvGrpSpPr>
        <p:grpSpPr>
          <a:xfrm>
            <a:off x="4657191" y="1088535"/>
            <a:ext cx="2733365" cy="5566551"/>
            <a:chOff x="4657191" y="1088533"/>
            <a:chExt cx="2733365" cy="5566551"/>
          </a:xfrm>
          <a:solidFill>
            <a:schemeClr val="bg1">
              <a:lumMod val="75000"/>
            </a:schemeClr>
          </a:solidFill>
        </p:grpSpPr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574E5AE5-4E00-4B42-B701-AB6FC1FD5E6E}"/>
                </a:ext>
              </a:extLst>
            </p:cNvPr>
            <p:cNvSpPr/>
            <p:nvPr/>
          </p:nvSpPr>
          <p:spPr>
            <a:xfrm>
              <a:off x="4798268" y="5965210"/>
              <a:ext cx="2592288" cy="68987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90" name="Freeform 7">
              <a:extLst>
                <a:ext uri="{FF2B5EF4-FFF2-40B4-BE49-F238E27FC236}">
                  <a16:creationId xmlns="" xmlns:a16="http://schemas.microsoft.com/office/drawing/2014/main" id="{EB1A9CB6-DCB6-4E58-B636-F774B3001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191" y="2105085"/>
              <a:ext cx="593515" cy="576152"/>
            </a:xfrm>
            <a:custGeom>
              <a:avLst/>
              <a:gdLst>
                <a:gd name="T0" fmla="*/ 193 w 196"/>
                <a:gd name="T1" fmla="*/ 187 h 190"/>
                <a:gd name="T2" fmla="*/ 184 w 196"/>
                <a:gd name="T3" fmla="*/ 188 h 190"/>
                <a:gd name="T4" fmla="*/ 3 w 196"/>
                <a:gd name="T5" fmla="*/ 13 h 190"/>
                <a:gd name="T6" fmla="*/ 3 w 196"/>
                <a:gd name="T7" fmla="*/ 3 h 190"/>
                <a:gd name="T8" fmla="*/ 3 w 196"/>
                <a:gd name="T9" fmla="*/ 3 h 190"/>
                <a:gd name="T10" fmla="*/ 13 w 196"/>
                <a:gd name="T11" fmla="*/ 2 h 190"/>
                <a:gd name="T12" fmla="*/ 194 w 196"/>
                <a:gd name="T13" fmla="*/ 177 h 190"/>
                <a:gd name="T14" fmla="*/ 193 w 196"/>
                <a:gd name="T15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90">
                  <a:moveTo>
                    <a:pt x="193" y="187"/>
                  </a:moveTo>
                  <a:cubicBezTo>
                    <a:pt x="191" y="190"/>
                    <a:pt x="186" y="190"/>
                    <a:pt x="184" y="188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0"/>
                    <a:pt x="10" y="0"/>
                    <a:pt x="13" y="2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6" y="180"/>
                    <a:pt x="196" y="184"/>
                    <a:pt x="193" y="1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91" name="Freeform 8">
              <a:extLst>
                <a:ext uri="{FF2B5EF4-FFF2-40B4-BE49-F238E27FC236}">
                  <a16:creationId xmlns="" xmlns:a16="http://schemas.microsoft.com/office/drawing/2014/main" id="{8EBCC48D-70CB-4847-AC8D-4DC7373E4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095" y="5872955"/>
              <a:ext cx="677174" cy="524061"/>
            </a:xfrm>
            <a:custGeom>
              <a:avLst/>
              <a:gdLst>
                <a:gd name="T0" fmla="*/ 429 w 429"/>
                <a:gd name="T1" fmla="*/ 41 h 332"/>
                <a:gd name="T2" fmla="*/ 429 w 429"/>
                <a:gd name="T3" fmla="*/ 208 h 332"/>
                <a:gd name="T4" fmla="*/ 337 w 429"/>
                <a:gd name="T5" fmla="*/ 240 h 332"/>
                <a:gd name="T6" fmla="*/ 307 w 429"/>
                <a:gd name="T7" fmla="*/ 225 h 332"/>
                <a:gd name="T8" fmla="*/ 215 w 429"/>
                <a:gd name="T9" fmla="*/ 298 h 332"/>
                <a:gd name="T10" fmla="*/ 29 w 429"/>
                <a:gd name="T11" fmla="*/ 332 h 332"/>
                <a:gd name="T12" fmla="*/ 0 w 429"/>
                <a:gd name="T13" fmla="*/ 294 h 332"/>
                <a:gd name="T14" fmla="*/ 228 w 429"/>
                <a:gd name="T15" fmla="*/ 142 h 332"/>
                <a:gd name="T16" fmla="*/ 291 w 429"/>
                <a:gd name="T17" fmla="*/ 0 h 332"/>
                <a:gd name="T18" fmla="*/ 429 w 429"/>
                <a:gd name="T19" fmla="*/ 4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9" h="332">
                  <a:moveTo>
                    <a:pt x="429" y="41"/>
                  </a:moveTo>
                  <a:lnTo>
                    <a:pt x="429" y="208"/>
                  </a:lnTo>
                  <a:lnTo>
                    <a:pt x="337" y="240"/>
                  </a:lnTo>
                  <a:lnTo>
                    <a:pt x="307" y="225"/>
                  </a:lnTo>
                  <a:lnTo>
                    <a:pt x="215" y="298"/>
                  </a:lnTo>
                  <a:lnTo>
                    <a:pt x="29" y="332"/>
                  </a:lnTo>
                  <a:lnTo>
                    <a:pt x="0" y="294"/>
                  </a:lnTo>
                  <a:lnTo>
                    <a:pt x="228" y="142"/>
                  </a:lnTo>
                  <a:lnTo>
                    <a:pt x="291" y="0"/>
                  </a:lnTo>
                  <a:lnTo>
                    <a:pt x="429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92" name="Freeform 9">
              <a:extLst>
                <a:ext uri="{FF2B5EF4-FFF2-40B4-BE49-F238E27FC236}">
                  <a16:creationId xmlns="" xmlns:a16="http://schemas.microsoft.com/office/drawing/2014/main" id="{6005ECD5-EBB9-411B-8D98-ABA9F539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464" y="5943987"/>
              <a:ext cx="303071" cy="538268"/>
            </a:xfrm>
            <a:custGeom>
              <a:avLst/>
              <a:gdLst>
                <a:gd name="T0" fmla="*/ 20 w 192"/>
                <a:gd name="T1" fmla="*/ 11 h 341"/>
                <a:gd name="T2" fmla="*/ 0 w 192"/>
                <a:gd name="T3" fmla="*/ 264 h 341"/>
                <a:gd name="T4" fmla="*/ 56 w 192"/>
                <a:gd name="T5" fmla="*/ 341 h 341"/>
                <a:gd name="T6" fmla="*/ 129 w 192"/>
                <a:gd name="T7" fmla="*/ 341 h 341"/>
                <a:gd name="T8" fmla="*/ 192 w 192"/>
                <a:gd name="T9" fmla="*/ 270 h 341"/>
                <a:gd name="T10" fmla="*/ 152 w 192"/>
                <a:gd name="T11" fmla="*/ 0 h 341"/>
                <a:gd name="T12" fmla="*/ 20 w 192"/>
                <a:gd name="T13" fmla="*/ 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41">
                  <a:moveTo>
                    <a:pt x="20" y="11"/>
                  </a:moveTo>
                  <a:lnTo>
                    <a:pt x="0" y="264"/>
                  </a:lnTo>
                  <a:lnTo>
                    <a:pt x="56" y="341"/>
                  </a:lnTo>
                  <a:lnTo>
                    <a:pt x="129" y="341"/>
                  </a:lnTo>
                  <a:lnTo>
                    <a:pt x="192" y="270"/>
                  </a:lnTo>
                  <a:lnTo>
                    <a:pt x="152" y="0"/>
                  </a:lnTo>
                  <a:lnTo>
                    <a:pt x="2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93" name="Freeform 10">
              <a:extLst>
                <a:ext uri="{FF2B5EF4-FFF2-40B4-BE49-F238E27FC236}">
                  <a16:creationId xmlns="" xmlns:a16="http://schemas.microsoft.com/office/drawing/2014/main" id="{3A8D0BA7-246D-4C06-9B28-EE0022ABA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900" y="1127996"/>
              <a:ext cx="855545" cy="1371714"/>
            </a:xfrm>
            <a:custGeom>
              <a:avLst/>
              <a:gdLst>
                <a:gd name="T0" fmla="*/ 93 w 283"/>
                <a:gd name="T1" fmla="*/ 232 h 453"/>
                <a:gd name="T2" fmla="*/ 63 w 283"/>
                <a:gd name="T3" fmla="*/ 226 h 453"/>
                <a:gd name="T4" fmla="*/ 53 w 283"/>
                <a:gd name="T5" fmla="*/ 201 h 453"/>
                <a:gd name="T6" fmla="*/ 48 w 283"/>
                <a:gd name="T7" fmla="*/ 198 h 453"/>
                <a:gd name="T8" fmla="*/ 50 w 283"/>
                <a:gd name="T9" fmla="*/ 189 h 453"/>
                <a:gd name="T10" fmla="*/ 45 w 283"/>
                <a:gd name="T11" fmla="*/ 187 h 453"/>
                <a:gd name="T12" fmla="*/ 42 w 283"/>
                <a:gd name="T13" fmla="*/ 173 h 453"/>
                <a:gd name="T14" fmla="*/ 28 w 283"/>
                <a:gd name="T15" fmla="*/ 165 h 453"/>
                <a:gd name="T16" fmla="*/ 41 w 283"/>
                <a:gd name="T17" fmla="*/ 123 h 453"/>
                <a:gd name="T18" fmla="*/ 32 w 283"/>
                <a:gd name="T19" fmla="*/ 105 h 453"/>
                <a:gd name="T20" fmla="*/ 39 w 283"/>
                <a:gd name="T21" fmla="*/ 53 h 453"/>
                <a:gd name="T22" fmla="*/ 136 w 283"/>
                <a:gd name="T23" fmla="*/ 6 h 453"/>
                <a:gd name="T24" fmla="*/ 208 w 283"/>
                <a:gd name="T25" fmla="*/ 121 h 453"/>
                <a:gd name="T26" fmla="*/ 188 w 283"/>
                <a:gd name="T27" fmla="*/ 255 h 453"/>
                <a:gd name="T28" fmla="*/ 275 w 283"/>
                <a:gd name="T29" fmla="*/ 394 h 453"/>
                <a:gd name="T30" fmla="*/ 0 w 283"/>
                <a:gd name="T31" fmla="*/ 453 h 453"/>
                <a:gd name="T32" fmla="*/ 43 w 283"/>
                <a:gd name="T33" fmla="*/ 347 h 453"/>
                <a:gd name="T34" fmla="*/ 93 w 283"/>
                <a:gd name="T35" fmla="*/ 23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3" h="453">
                  <a:moveTo>
                    <a:pt x="93" y="232"/>
                  </a:moveTo>
                  <a:cubicBezTo>
                    <a:pt x="93" y="232"/>
                    <a:pt x="70" y="230"/>
                    <a:pt x="63" y="226"/>
                  </a:cubicBezTo>
                  <a:cubicBezTo>
                    <a:pt x="57" y="223"/>
                    <a:pt x="53" y="201"/>
                    <a:pt x="53" y="201"/>
                  </a:cubicBezTo>
                  <a:cubicBezTo>
                    <a:pt x="48" y="198"/>
                    <a:pt x="48" y="198"/>
                    <a:pt x="48" y="198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45" y="187"/>
                    <a:pt x="45" y="187"/>
                    <a:pt x="45" y="187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2" y="173"/>
                    <a:pt x="24" y="174"/>
                    <a:pt x="28" y="165"/>
                  </a:cubicBezTo>
                  <a:cubicBezTo>
                    <a:pt x="32" y="156"/>
                    <a:pt x="44" y="126"/>
                    <a:pt x="41" y="123"/>
                  </a:cubicBezTo>
                  <a:cubicBezTo>
                    <a:pt x="38" y="119"/>
                    <a:pt x="32" y="117"/>
                    <a:pt x="32" y="105"/>
                  </a:cubicBezTo>
                  <a:cubicBezTo>
                    <a:pt x="32" y="94"/>
                    <a:pt x="34" y="67"/>
                    <a:pt x="39" y="53"/>
                  </a:cubicBezTo>
                  <a:cubicBezTo>
                    <a:pt x="44" y="38"/>
                    <a:pt x="72" y="0"/>
                    <a:pt x="136" y="6"/>
                  </a:cubicBezTo>
                  <a:cubicBezTo>
                    <a:pt x="199" y="12"/>
                    <a:pt x="215" y="80"/>
                    <a:pt x="208" y="121"/>
                  </a:cubicBezTo>
                  <a:cubicBezTo>
                    <a:pt x="202" y="161"/>
                    <a:pt x="174" y="209"/>
                    <a:pt x="188" y="255"/>
                  </a:cubicBezTo>
                  <a:cubicBezTo>
                    <a:pt x="202" y="301"/>
                    <a:pt x="283" y="269"/>
                    <a:pt x="275" y="394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3"/>
                    <a:pt x="14" y="383"/>
                    <a:pt x="43" y="347"/>
                  </a:cubicBezTo>
                  <a:cubicBezTo>
                    <a:pt x="43" y="347"/>
                    <a:pt x="114" y="272"/>
                    <a:pt x="93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94" name="Freeform 11">
              <a:extLst>
                <a:ext uri="{FF2B5EF4-FFF2-40B4-BE49-F238E27FC236}">
                  <a16:creationId xmlns="" xmlns:a16="http://schemas.microsoft.com/office/drawing/2014/main" id="{6A85F2DF-E0E7-4730-8D32-5214E1DEC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650" y="2650490"/>
              <a:ext cx="148670" cy="248578"/>
            </a:xfrm>
            <a:custGeom>
              <a:avLst/>
              <a:gdLst>
                <a:gd name="T0" fmla="*/ 13 w 49"/>
                <a:gd name="T1" fmla="*/ 81 h 85"/>
                <a:gd name="T2" fmla="*/ 0 w 49"/>
                <a:gd name="T3" fmla="*/ 85 h 85"/>
                <a:gd name="T4" fmla="*/ 6 w 49"/>
                <a:gd name="T5" fmla="*/ 44 h 85"/>
                <a:gd name="T6" fmla="*/ 36 w 49"/>
                <a:gd name="T7" fmla="*/ 6 h 85"/>
                <a:gd name="T8" fmla="*/ 49 w 49"/>
                <a:gd name="T9" fmla="*/ 7 h 85"/>
                <a:gd name="T10" fmla="*/ 28 w 49"/>
                <a:gd name="T11" fmla="*/ 81 h 85"/>
                <a:gd name="T12" fmla="*/ 13 w 49"/>
                <a:gd name="T13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5">
                  <a:moveTo>
                    <a:pt x="13" y="81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6" y="46"/>
                    <a:pt x="6" y="44"/>
                  </a:cubicBezTo>
                  <a:cubicBezTo>
                    <a:pt x="7" y="41"/>
                    <a:pt x="29" y="8"/>
                    <a:pt x="36" y="6"/>
                  </a:cubicBezTo>
                  <a:cubicBezTo>
                    <a:pt x="44" y="4"/>
                    <a:pt x="49" y="0"/>
                    <a:pt x="49" y="7"/>
                  </a:cubicBezTo>
                  <a:cubicBezTo>
                    <a:pt x="49" y="15"/>
                    <a:pt x="28" y="81"/>
                    <a:pt x="28" y="81"/>
                  </a:cubicBezTo>
                  <a:lnTo>
                    <a:pt x="13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95" name="Freeform 12">
              <a:extLst>
                <a:ext uri="{FF2B5EF4-FFF2-40B4-BE49-F238E27FC236}">
                  <a16:creationId xmlns="" xmlns:a16="http://schemas.microsoft.com/office/drawing/2014/main" id="{96CC29F2-F844-4392-B43F-DBDEC4864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413" y="2269248"/>
              <a:ext cx="478284" cy="584044"/>
            </a:xfrm>
            <a:custGeom>
              <a:avLst/>
              <a:gdLst>
                <a:gd name="T0" fmla="*/ 131 w 158"/>
                <a:gd name="T1" fmla="*/ 193 h 193"/>
                <a:gd name="T2" fmla="*/ 86 w 158"/>
                <a:gd name="T3" fmla="*/ 153 h 193"/>
                <a:gd name="T4" fmla="*/ 9 w 158"/>
                <a:gd name="T5" fmla="*/ 14 h 193"/>
                <a:gd name="T6" fmla="*/ 29 w 158"/>
                <a:gd name="T7" fmla="*/ 32 h 193"/>
                <a:gd name="T8" fmla="*/ 58 w 158"/>
                <a:gd name="T9" fmla="*/ 67 h 193"/>
                <a:gd name="T10" fmla="*/ 73 w 158"/>
                <a:gd name="T11" fmla="*/ 45 h 193"/>
                <a:gd name="T12" fmla="*/ 84 w 158"/>
                <a:gd name="T13" fmla="*/ 76 h 193"/>
                <a:gd name="T14" fmla="*/ 99 w 158"/>
                <a:gd name="T15" fmla="*/ 72 h 193"/>
                <a:gd name="T16" fmla="*/ 99 w 158"/>
                <a:gd name="T17" fmla="*/ 99 h 193"/>
                <a:gd name="T18" fmla="*/ 114 w 158"/>
                <a:gd name="T19" fmla="*/ 96 h 193"/>
                <a:gd name="T20" fmla="*/ 114 w 158"/>
                <a:gd name="T21" fmla="*/ 125 h 193"/>
                <a:gd name="T22" fmla="*/ 158 w 158"/>
                <a:gd name="T23" fmla="*/ 171 h 193"/>
                <a:gd name="T24" fmla="*/ 131 w 158"/>
                <a:gd name="T2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93">
                  <a:moveTo>
                    <a:pt x="131" y="193"/>
                  </a:moveTo>
                  <a:cubicBezTo>
                    <a:pt x="86" y="153"/>
                    <a:pt x="86" y="153"/>
                    <a:pt x="86" y="153"/>
                  </a:cubicBezTo>
                  <a:cubicBezTo>
                    <a:pt x="86" y="153"/>
                    <a:pt x="0" y="31"/>
                    <a:pt x="9" y="14"/>
                  </a:cubicBezTo>
                  <a:cubicBezTo>
                    <a:pt x="9" y="14"/>
                    <a:pt x="13" y="0"/>
                    <a:pt x="29" y="32"/>
                  </a:cubicBezTo>
                  <a:cubicBezTo>
                    <a:pt x="37" y="49"/>
                    <a:pt x="53" y="68"/>
                    <a:pt x="58" y="67"/>
                  </a:cubicBezTo>
                  <a:cubicBezTo>
                    <a:pt x="63" y="67"/>
                    <a:pt x="63" y="41"/>
                    <a:pt x="73" y="45"/>
                  </a:cubicBezTo>
                  <a:cubicBezTo>
                    <a:pt x="84" y="49"/>
                    <a:pt x="87" y="64"/>
                    <a:pt x="84" y="76"/>
                  </a:cubicBezTo>
                  <a:cubicBezTo>
                    <a:pt x="81" y="88"/>
                    <a:pt x="88" y="64"/>
                    <a:pt x="99" y="72"/>
                  </a:cubicBezTo>
                  <a:cubicBezTo>
                    <a:pt x="111" y="79"/>
                    <a:pt x="105" y="88"/>
                    <a:pt x="99" y="99"/>
                  </a:cubicBezTo>
                  <a:cubicBezTo>
                    <a:pt x="99" y="99"/>
                    <a:pt x="106" y="81"/>
                    <a:pt x="114" y="96"/>
                  </a:cubicBezTo>
                  <a:cubicBezTo>
                    <a:pt x="122" y="109"/>
                    <a:pt x="110" y="118"/>
                    <a:pt x="114" y="125"/>
                  </a:cubicBezTo>
                  <a:cubicBezTo>
                    <a:pt x="126" y="147"/>
                    <a:pt x="158" y="171"/>
                    <a:pt x="158" y="171"/>
                  </a:cubicBezTo>
                  <a:lnTo>
                    <a:pt x="131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96" name="Freeform 13">
              <a:extLst>
                <a:ext uri="{FF2B5EF4-FFF2-40B4-BE49-F238E27FC236}">
                  <a16:creationId xmlns="" xmlns:a16="http://schemas.microsoft.com/office/drawing/2014/main" id="{E415B111-3967-481A-B12D-377B79CA5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149" y="3565194"/>
              <a:ext cx="1052857" cy="2478239"/>
            </a:xfrm>
            <a:custGeom>
              <a:avLst/>
              <a:gdLst>
                <a:gd name="T0" fmla="*/ 40 w 667"/>
                <a:gd name="T1" fmla="*/ 0 h 1570"/>
                <a:gd name="T2" fmla="*/ 0 w 667"/>
                <a:gd name="T3" fmla="*/ 103 h 1570"/>
                <a:gd name="T4" fmla="*/ 40 w 667"/>
                <a:gd name="T5" fmla="*/ 1369 h 1570"/>
                <a:gd name="T6" fmla="*/ 21 w 667"/>
                <a:gd name="T7" fmla="*/ 1537 h 1570"/>
                <a:gd name="T8" fmla="*/ 113 w 667"/>
                <a:gd name="T9" fmla="*/ 1570 h 1570"/>
                <a:gd name="T10" fmla="*/ 214 w 667"/>
                <a:gd name="T11" fmla="*/ 1545 h 1570"/>
                <a:gd name="T12" fmla="*/ 251 w 667"/>
                <a:gd name="T13" fmla="*/ 998 h 1570"/>
                <a:gd name="T14" fmla="*/ 322 w 667"/>
                <a:gd name="T15" fmla="*/ 462 h 1570"/>
                <a:gd name="T16" fmla="*/ 404 w 667"/>
                <a:gd name="T17" fmla="*/ 1008 h 1570"/>
                <a:gd name="T18" fmla="*/ 467 w 667"/>
                <a:gd name="T19" fmla="*/ 1551 h 1570"/>
                <a:gd name="T20" fmla="*/ 552 w 667"/>
                <a:gd name="T21" fmla="*/ 1570 h 1570"/>
                <a:gd name="T22" fmla="*/ 651 w 667"/>
                <a:gd name="T23" fmla="*/ 1524 h 1570"/>
                <a:gd name="T24" fmla="*/ 651 w 667"/>
                <a:gd name="T25" fmla="*/ 859 h 1570"/>
                <a:gd name="T26" fmla="*/ 667 w 667"/>
                <a:gd name="T27" fmla="*/ 88 h 1570"/>
                <a:gd name="T28" fmla="*/ 638 w 667"/>
                <a:gd name="T29" fmla="*/ 23 h 1570"/>
                <a:gd name="T30" fmla="*/ 46 w 667"/>
                <a:gd name="T31" fmla="*/ 0 h 1570"/>
                <a:gd name="T32" fmla="*/ 40 w 667"/>
                <a:gd name="T33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7" h="1570">
                  <a:moveTo>
                    <a:pt x="40" y="0"/>
                  </a:moveTo>
                  <a:lnTo>
                    <a:pt x="0" y="103"/>
                  </a:lnTo>
                  <a:lnTo>
                    <a:pt x="40" y="1369"/>
                  </a:lnTo>
                  <a:lnTo>
                    <a:pt x="21" y="1537"/>
                  </a:lnTo>
                  <a:lnTo>
                    <a:pt x="113" y="1570"/>
                  </a:lnTo>
                  <a:lnTo>
                    <a:pt x="214" y="1545"/>
                  </a:lnTo>
                  <a:lnTo>
                    <a:pt x="251" y="998"/>
                  </a:lnTo>
                  <a:lnTo>
                    <a:pt x="322" y="462"/>
                  </a:lnTo>
                  <a:lnTo>
                    <a:pt x="404" y="1008"/>
                  </a:lnTo>
                  <a:lnTo>
                    <a:pt x="467" y="1551"/>
                  </a:lnTo>
                  <a:lnTo>
                    <a:pt x="552" y="1570"/>
                  </a:lnTo>
                  <a:lnTo>
                    <a:pt x="651" y="1524"/>
                  </a:lnTo>
                  <a:lnTo>
                    <a:pt x="651" y="859"/>
                  </a:lnTo>
                  <a:lnTo>
                    <a:pt x="667" y="88"/>
                  </a:lnTo>
                  <a:lnTo>
                    <a:pt x="638" y="23"/>
                  </a:lnTo>
                  <a:lnTo>
                    <a:pt x="46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97" name="Freeform 14">
              <a:extLst>
                <a:ext uri="{FF2B5EF4-FFF2-40B4-BE49-F238E27FC236}">
                  <a16:creationId xmlns="" xmlns:a16="http://schemas.microsoft.com/office/drawing/2014/main" id="{39C51C6C-C487-4A3F-A064-7F01EF8D2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149" y="3565194"/>
              <a:ext cx="1052857" cy="2478239"/>
            </a:xfrm>
            <a:custGeom>
              <a:avLst/>
              <a:gdLst>
                <a:gd name="T0" fmla="*/ 40 w 667"/>
                <a:gd name="T1" fmla="*/ 0 h 1570"/>
                <a:gd name="T2" fmla="*/ 0 w 667"/>
                <a:gd name="T3" fmla="*/ 103 h 1570"/>
                <a:gd name="T4" fmla="*/ 40 w 667"/>
                <a:gd name="T5" fmla="*/ 1369 h 1570"/>
                <a:gd name="T6" fmla="*/ 21 w 667"/>
                <a:gd name="T7" fmla="*/ 1537 h 1570"/>
                <a:gd name="T8" fmla="*/ 113 w 667"/>
                <a:gd name="T9" fmla="*/ 1570 h 1570"/>
                <a:gd name="T10" fmla="*/ 214 w 667"/>
                <a:gd name="T11" fmla="*/ 1545 h 1570"/>
                <a:gd name="T12" fmla="*/ 251 w 667"/>
                <a:gd name="T13" fmla="*/ 998 h 1570"/>
                <a:gd name="T14" fmla="*/ 322 w 667"/>
                <a:gd name="T15" fmla="*/ 462 h 1570"/>
                <a:gd name="T16" fmla="*/ 404 w 667"/>
                <a:gd name="T17" fmla="*/ 1008 h 1570"/>
                <a:gd name="T18" fmla="*/ 467 w 667"/>
                <a:gd name="T19" fmla="*/ 1551 h 1570"/>
                <a:gd name="T20" fmla="*/ 552 w 667"/>
                <a:gd name="T21" fmla="*/ 1570 h 1570"/>
                <a:gd name="T22" fmla="*/ 651 w 667"/>
                <a:gd name="T23" fmla="*/ 1524 h 1570"/>
                <a:gd name="T24" fmla="*/ 651 w 667"/>
                <a:gd name="T25" fmla="*/ 859 h 1570"/>
                <a:gd name="T26" fmla="*/ 667 w 667"/>
                <a:gd name="T27" fmla="*/ 88 h 1570"/>
                <a:gd name="T28" fmla="*/ 638 w 667"/>
                <a:gd name="T29" fmla="*/ 23 h 1570"/>
                <a:gd name="T30" fmla="*/ 46 w 667"/>
                <a:gd name="T31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7" h="1570">
                  <a:moveTo>
                    <a:pt x="40" y="0"/>
                  </a:moveTo>
                  <a:lnTo>
                    <a:pt x="0" y="103"/>
                  </a:lnTo>
                  <a:lnTo>
                    <a:pt x="40" y="1369"/>
                  </a:lnTo>
                  <a:lnTo>
                    <a:pt x="21" y="1537"/>
                  </a:lnTo>
                  <a:lnTo>
                    <a:pt x="113" y="1570"/>
                  </a:lnTo>
                  <a:lnTo>
                    <a:pt x="214" y="1545"/>
                  </a:lnTo>
                  <a:lnTo>
                    <a:pt x="251" y="998"/>
                  </a:lnTo>
                  <a:lnTo>
                    <a:pt x="322" y="462"/>
                  </a:lnTo>
                  <a:lnTo>
                    <a:pt x="404" y="1008"/>
                  </a:lnTo>
                  <a:lnTo>
                    <a:pt x="467" y="1551"/>
                  </a:lnTo>
                  <a:lnTo>
                    <a:pt x="552" y="1570"/>
                  </a:lnTo>
                  <a:lnTo>
                    <a:pt x="651" y="1524"/>
                  </a:lnTo>
                  <a:lnTo>
                    <a:pt x="651" y="859"/>
                  </a:lnTo>
                  <a:lnTo>
                    <a:pt x="667" y="88"/>
                  </a:lnTo>
                  <a:lnTo>
                    <a:pt x="638" y="23"/>
                  </a:lnTo>
                  <a:lnTo>
                    <a:pt x="46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98" name="Freeform 15">
              <a:extLst>
                <a:ext uri="{FF2B5EF4-FFF2-40B4-BE49-F238E27FC236}">
                  <a16:creationId xmlns="" xmlns:a16="http://schemas.microsoft.com/office/drawing/2014/main" id="{F124F602-9025-405A-A840-CAECEC913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649" y="2038788"/>
              <a:ext cx="734000" cy="1005503"/>
            </a:xfrm>
            <a:custGeom>
              <a:avLst/>
              <a:gdLst>
                <a:gd name="T0" fmla="*/ 240 w 243"/>
                <a:gd name="T1" fmla="*/ 0 h 332"/>
                <a:gd name="T2" fmla="*/ 171 w 243"/>
                <a:gd name="T3" fmla="*/ 49 h 332"/>
                <a:gd name="T4" fmla="*/ 116 w 243"/>
                <a:gd name="T5" fmla="*/ 243 h 332"/>
                <a:gd name="T6" fmla="*/ 49 w 243"/>
                <a:gd name="T7" fmla="*/ 206 h 332"/>
                <a:gd name="T8" fmla="*/ 0 w 243"/>
                <a:gd name="T9" fmla="*/ 284 h 332"/>
                <a:gd name="T10" fmla="*/ 148 w 243"/>
                <a:gd name="T11" fmla="*/ 332 h 332"/>
                <a:gd name="T12" fmla="*/ 222 w 243"/>
                <a:gd name="T13" fmla="*/ 144 h 332"/>
                <a:gd name="T14" fmla="*/ 243 w 243"/>
                <a:gd name="T1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332">
                  <a:moveTo>
                    <a:pt x="240" y="0"/>
                  </a:moveTo>
                  <a:cubicBezTo>
                    <a:pt x="240" y="0"/>
                    <a:pt x="183" y="11"/>
                    <a:pt x="171" y="49"/>
                  </a:cubicBezTo>
                  <a:cubicBezTo>
                    <a:pt x="158" y="88"/>
                    <a:pt x="116" y="243"/>
                    <a:pt x="116" y="243"/>
                  </a:cubicBezTo>
                  <a:cubicBezTo>
                    <a:pt x="49" y="206"/>
                    <a:pt x="49" y="206"/>
                    <a:pt x="49" y="206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48" y="332"/>
                    <a:pt x="148" y="332"/>
                    <a:pt x="148" y="332"/>
                  </a:cubicBezTo>
                  <a:cubicBezTo>
                    <a:pt x="148" y="332"/>
                    <a:pt x="212" y="245"/>
                    <a:pt x="222" y="144"/>
                  </a:cubicBezTo>
                  <a:cubicBezTo>
                    <a:pt x="231" y="44"/>
                    <a:pt x="243" y="0"/>
                    <a:pt x="24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99" name="Freeform 16">
              <a:extLst>
                <a:ext uri="{FF2B5EF4-FFF2-40B4-BE49-F238E27FC236}">
                  <a16:creationId xmlns="" xmlns:a16="http://schemas.microsoft.com/office/drawing/2014/main" id="{66599B7A-1A94-4B2F-9F93-902472BF0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734" y="1778336"/>
              <a:ext cx="642448" cy="1163352"/>
            </a:xfrm>
            <a:custGeom>
              <a:avLst/>
              <a:gdLst>
                <a:gd name="T0" fmla="*/ 43 w 212"/>
                <a:gd name="T1" fmla="*/ 82 h 384"/>
                <a:gd name="T2" fmla="*/ 75 w 212"/>
                <a:gd name="T3" fmla="*/ 52 h 384"/>
                <a:gd name="T4" fmla="*/ 98 w 212"/>
                <a:gd name="T5" fmla="*/ 107 h 384"/>
                <a:gd name="T6" fmla="*/ 124 w 212"/>
                <a:gd name="T7" fmla="*/ 57 h 384"/>
                <a:gd name="T8" fmla="*/ 184 w 212"/>
                <a:gd name="T9" fmla="*/ 0 h 384"/>
                <a:gd name="T10" fmla="*/ 212 w 212"/>
                <a:gd name="T11" fmla="*/ 94 h 384"/>
                <a:gd name="T12" fmla="*/ 200 w 212"/>
                <a:gd name="T13" fmla="*/ 194 h 384"/>
                <a:gd name="T14" fmla="*/ 162 w 212"/>
                <a:gd name="T15" fmla="*/ 276 h 384"/>
                <a:gd name="T16" fmla="*/ 98 w 212"/>
                <a:gd name="T17" fmla="*/ 342 h 384"/>
                <a:gd name="T18" fmla="*/ 11 w 212"/>
                <a:gd name="T19" fmla="*/ 384 h 384"/>
                <a:gd name="T20" fmla="*/ 1 w 212"/>
                <a:gd name="T21" fmla="*/ 244 h 384"/>
                <a:gd name="T22" fmla="*/ 1 w 212"/>
                <a:gd name="T23" fmla="*/ 184 h 384"/>
                <a:gd name="T24" fmla="*/ 10 w 212"/>
                <a:gd name="T25" fmla="*/ 116 h 384"/>
                <a:gd name="T26" fmla="*/ 43 w 212"/>
                <a:gd name="T27" fmla="*/ 8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384">
                  <a:moveTo>
                    <a:pt x="43" y="82"/>
                  </a:moveTo>
                  <a:cubicBezTo>
                    <a:pt x="75" y="52"/>
                    <a:pt x="75" y="52"/>
                    <a:pt x="75" y="52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12" y="94"/>
                    <a:pt x="212" y="94"/>
                    <a:pt x="212" y="94"/>
                  </a:cubicBezTo>
                  <a:cubicBezTo>
                    <a:pt x="212" y="94"/>
                    <a:pt x="203" y="193"/>
                    <a:pt x="200" y="194"/>
                  </a:cubicBezTo>
                  <a:cubicBezTo>
                    <a:pt x="197" y="194"/>
                    <a:pt x="161" y="274"/>
                    <a:pt x="162" y="276"/>
                  </a:cubicBezTo>
                  <a:cubicBezTo>
                    <a:pt x="162" y="278"/>
                    <a:pt x="109" y="337"/>
                    <a:pt x="98" y="342"/>
                  </a:cubicBezTo>
                  <a:cubicBezTo>
                    <a:pt x="87" y="346"/>
                    <a:pt x="11" y="384"/>
                    <a:pt x="11" y="384"/>
                  </a:cubicBezTo>
                  <a:cubicBezTo>
                    <a:pt x="11" y="384"/>
                    <a:pt x="3" y="260"/>
                    <a:pt x="1" y="244"/>
                  </a:cubicBezTo>
                  <a:cubicBezTo>
                    <a:pt x="0" y="228"/>
                    <a:pt x="2" y="196"/>
                    <a:pt x="1" y="184"/>
                  </a:cubicBezTo>
                  <a:cubicBezTo>
                    <a:pt x="1" y="171"/>
                    <a:pt x="10" y="118"/>
                    <a:pt x="10" y="116"/>
                  </a:cubicBezTo>
                  <a:cubicBezTo>
                    <a:pt x="10" y="114"/>
                    <a:pt x="43" y="82"/>
                    <a:pt x="43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 dirty="0"/>
            </a:p>
          </p:txBody>
        </p:sp>
        <p:sp>
          <p:nvSpPr>
            <p:cNvPr id="100" name="Freeform 17">
              <a:extLst>
                <a:ext uri="{FF2B5EF4-FFF2-40B4-BE49-F238E27FC236}">
                  <a16:creationId xmlns="" xmlns:a16="http://schemas.microsoft.com/office/drawing/2014/main" id="{C5752667-FA08-4A59-A4B5-689B2403B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686" y="1773600"/>
              <a:ext cx="1155459" cy="2056781"/>
            </a:xfrm>
            <a:custGeom>
              <a:avLst/>
              <a:gdLst>
                <a:gd name="T0" fmla="*/ 732 w 732"/>
                <a:gd name="T1" fmla="*/ 1278 h 1303"/>
                <a:gd name="T2" fmla="*/ 471 w 732"/>
                <a:gd name="T3" fmla="*/ 1284 h 1303"/>
                <a:gd name="T4" fmla="*/ 220 w 732"/>
                <a:gd name="T5" fmla="*/ 1265 h 1303"/>
                <a:gd name="T6" fmla="*/ 195 w 732"/>
                <a:gd name="T7" fmla="*/ 1171 h 1303"/>
                <a:gd name="T8" fmla="*/ 172 w 732"/>
                <a:gd name="T9" fmla="*/ 1276 h 1303"/>
                <a:gd name="T10" fmla="*/ 36 w 732"/>
                <a:gd name="T11" fmla="*/ 1303 h 1303"/>
                <a:gd name="T12" fmla="*/ 0 w 732"/>
                <a:gd name="T13" fmla="*/ 1238 h 1303"/>
                <a:gd name="T14" fmla="*/ 102 w 732"/>
                <a:gd name="T15" fmla="*/ 649 h 1303"/>
                <a:gd name="T16" fmla="*/ 130 w 732"/>
                <a:gd name="T17" fmla="*/ 189 h 1303"/>
                <a:gd name="T18" fmla="*/ 239 w 732"/>
                <a:gd name="T19" fmla="*/ 124 h 1303"/>
                <a:gd name="T20" fmla="*/ 295 w 732"/>
                <a:gd name="T21" fmla="*/ 84 h 1303"/>
                <a:gd name="T22" fmla="*/ 249 w 732"/>
                <a:gd name="T23" fmla="*/ 185 h 1303"/>
                <a:gd name="T24" fmla="*/ 216 w 732"/>
                <a:gd name="T25" fmla="*/ 573 h 1303"/>
                <a:gd name="T26" fmla="*/ 423 w 732"/>
                <a:gd name="T27" fmla="*/ 109 h 1303"/>
                <a:gd name="T28" fmla="*/ 481 w 732"/>
                <a:gd name="T29" fmla="*/ 0 h 1303"/>
                <a:gd name="T30" fmla="*/ 512 w 732"/>
                <a:gd name="T31" fmla="*/ 38 h 1303"/>
                <a:gd name="T32" fmla="*/ 711 w 732"/>
                <a:gd name="T33" fmla="*/ 107 h 1303"/>
                <a:gd name="T34" fmla="*/ 625 w 732"/>
                <a:gd name="T35" fmla="*/ 529 h 1303"/>
                <a:gd name="T36" fmla="*/ 732 w 732"/>
                <a:gd name="T37" fmla="*/ 1278 h 1303"/>
                <a:gd name="connsiteX0" fmla="*/ 10000 w 10000"/>
                <a:gd name="connsiteY0" fmla="*/ 9808 h 10000"/>
                <a:gd name="connsiteX1" fmla="*/ 6434 w 10000"/>
                <a:gd name="connsiteY1" fmla="*/ 9854 h 10000"/>
                <a:gd name="connsiteX2" fmla="*/ 3005 w 10000"/>
                <a:gd name="connsiteY2" fmla="*/ 9708 h 10000"/>
                <a:gd name="connsiteX3" fmla="*/ 2664 w 10000"/>
                <a:gd name="connsiteY3" fmla="*/ 8987 h 10000"/>
                <a:gd name="connsiteX4" fmla="*/ 2350 w 10000"/>
                <a:gd name="connsiteY4" fmla="*/ 9793 h 10000"/>
                <a:gd name="connsiteX5" fmla="*/ 492 w 10000"/>
                <a:gd name="connsiteY5" fmla="*/ 10000 h 10000"/>
                <a:gd name="connsiteX6" fmla="*/ 0 w 10000"/>
                <a:gd name="connsiteY6" fmla="*/ 9501 h 10000"/>
                <a:gd name="connsiteX7" fmla="*/ 1393 w 10000"/>
                <a:gd name="connsiteY7" fmla="*/ 4981 h 10000"/>
                <a:gd name="connsiteX8" fmla="*/ 1776 w 10000"/>
                <a:gd name="connsiteY8" fmla="*/ 1450 h 10000"/>
                <a:gd name="connsiteX9" fmla="*/ 3265 w 10000"/>
                <a:gd name="connsiteY9" fmla="*/ 952 h 10000"/>
                <a:gd name="connsiteX10" fmla="*/ 4030 w 10000"/>
                <a:gd name="connsiteY10" fmla="*/ 645 h 10000"/>
                <a:gd name="connsiteX11" fmla="*/ 3402 w 10000"/>
                <a:gd name="connsiteY11" fmla="*/ 1420 h 10000"/>
                <a:gd name="connsiteX12" fmla="*/ 4138 w 10000"/>
                <a:gd name="connsiteY12" fmla="*/ 2903 h 10000"/>
                <a:gd name="connsiteX13" fmla="*/ 5779 w 10000"/>
                <a:gd name="connsiteY13" fmla="*/ 837 h 10000"/>
                <a:gd name="connsiteX14" fmla="*/ 6571 w 10000"/>
                <a:gd name="connsiteY14" fmla="*/ 0 h 10000"/>
                <a:gd name="connsiteX15" fmla="*/ 6995 w 10000"/>
                <a:gd name="connsiteY15" fmla="*/ 292 h 10000"/>
                <a:gd name="connsiteX16" fmla="*/ 9713 w 10000"/>
                <a:gd name="connsiteY16" fmla="*/ 821 h 10000"/>
                <a:gd name="connsiteX17" fmla="*/ 8538 w 10000"/>
                <a:gd name="connsiteY17" fmla="*/ 4060 h 10000"/>
                <a:gd name="connsiteX18" fmla="*/ 10000 w 10000"/>
                <a:gd name="connsiteY18" fmla="*/ 9808 h 10000"/>
                <a:gd name="connsiteX0" fmla="*/ 10000 w 10000"/>
                <a:gd name="connsiteY0" fmla="*/ 9808 h 10000"/>
                <a:gd name="connsiteX1" fmla="*/ 6434 w 10000"/>
                <a:gd name="connsiteY1" fmla="*/ 9854 h 10000"/>
                <a:gd name="connsiteX2" fmla="*/ 3005 w 10000"/>
                <a:gd name="connsiteY2" fmla="*/ 9708 h 10000"/>
                <a:gd name="connsiteX3" fmla="*/ 2664 w 10000"/>
                <a:gd name="connsiteY3" fmla="*/ 8987 h 10000"/>
                <a:gd name="connsiteX4" fmla="*/ 2350 w 10000"/>
                <a:gd name="connsiteY4" fmla="*/ 9793 h 10000"/>
                <a:gd name="connsiteX5" fmla="*/ 492 w 10000"/>
                <a:gd name="connsiteY5" fmla="*/ 10000 h 10000"/>
                <a:gd name="connsiteX6" fmla="*/ 0 w 10000"/>
                <a:gd name="connsiteY6" fmla="*/ 9501 h 10000"/>
                <a:gd name="connsiteX7" fmla="*/ 1393 w 10000"/>
                <a:gd name="connsiteY7" fmla="*/ 4981 h 10000"/>
                <a:gd name="connsiteX8" fmla="*/ 1776 w 10000"/>
                <a:gd name="connsiteY8" fmla="*/ 1450 h 10000"/>
                <a:gd name="connsiteX9" fmla="*/ 3265 w 10000"/>
                <a:gd name="connsiteY9" fmla="*/ 952 h 10000"/>
                <a:gd name="connsiteX10" fmla="*/ 4030 w 10000"/>
                <a:gd name="connsiteY10" fmla="*/ 645 h 10000"/>
                <a:gd name="connsiteX11" fmla="*/ 3402 w 10000"/>
                <a:gd name="connsiteY11" fmla="*/ 1420 h 10000"/>
                <a:gd name="connsiteX12" fmla="*/ 3562 w 10000"/>
                <a:gd name="connsiteY12" fmla="*/ 3449 h 10000"/>
                <a:gd name="connsiteX13" fmla="*/ 5779 w 10000"/>
                <a:gd name="connsiteY13" fmla="*/ 837 h 10000"/>
                <a:gd name="connsiteX14" fmla="*/ 6571 w 10000"/>
                <a:gd name="connsiteY14" fmla="*/ 0 h 10000"/>
                <a:gd name="connsiteX15" fmla="*/ 6995 w 10000"/>
                <a:gd name="connsiteY15" fmla="*/ 292 h 10000"/>
                <a:gd name="connsiteX16" fmla="*/ 9713 w 10000"/>
                <a:gd name="connsiteY16" fmla="*/ 821 h 10000"/>
                <a:gd name="connsiteX17" fmla="*/ 8538 w 10000"/>
                <a:gd name="connsiteY17" fmla="*/ 4060 h 10000"/>
                <a:gd name="connsiteX18" fmla="*/ 10000 w 10000"/>
                <a:gd name="connsiteY18" fmla="*/ 9808 h 10000"/>
                <a:gd name="connsiteX0" fmla="*/ 10000 w 10000"/>
                <a:gd name="connsiteY0" fmla="*/ 9808 h 10000"/>
                <a:gd name="connsiteX1" fmla="*/ 6434 w 10000"/>
                <a:gd name="connsiteY1" fmla="*/ 9854 h 10000"/>
                <a:gd name="connsiteX2" fmla="*/ 3005 w 10000"/>
                <a:gd name="connsiteY2" fmla="*/ 9708 h 10000"/>
                <a:gd name="connsiteX3" fmla="*/ 2664 w 10000"/>
                <a:gd name="connsiteY3" fmla="*/ 8987 h 10000"/>
                <a:gd name="connsiteX4" fmla="*/ 2350 w 10000"/>
                <a:gd name="connsiteY4" fmla="*/ 9793 h 10000"/>
                <a:gd name="connsiteX5" fmla="*/ 492 w 10000"/>
                <a:gd name="connsiteY5" fmla="*/ 10000 h 10000"/>
                <a:gd name="connsiteX6" fmla="*/ 0 w 10000"/>
                <a:gd name="connsiteY6" fmla="*/ 9501 h 10000"/>
                <a:gd name="connsiteX7" fmla="*/ 1393 w 10000"/>
                <a:gd name="connsiteY7" fmla="*/ 4981 h 10000"/>
                <a:gd name="connsiteX8" fmla="*/ 1776 w 10000"/>
                <a:gd name="connsiteY8" fmla="*/ 1450 h 10000"/>
                <a:gd name="connsiteX9" fmla="*/ 3265 w 10000"/>
                <a:gd name="connsiteY9" fmla="*/ 952 h 10000"/>
                <a:gd name="connsiteX10" fmla="*/ 4030 w 10000"/>
                <a:gd name="connsiteY10" fmla="*/ 645 h 10000"/>
                <a:gd name="connsiteX11" fmla="*/ 3654 w 10000"/>
                <a:gd name="connsiteY11" fmla="*/ 1460 h 10000"/>
                <a:gd name="connsiteX12" fmla="*/ 3562 w 10000"/>
                <a:gd name="connsiteY12" fmla="*/ 3449 h 10000"/>
                <a:gd name="connsiteX13" fmla="*/ 5779 w 10000"/>
                <a:gd name="connsiteY13" fmla="*/ 837 h 10000"/>
                <a:gd name="connsiteX14" fmla="*/ 6571 w 10000"/>
                <a:gd name="connsiteY14" fmla="*/ 0 h 10000"/>
                <a:gd name="connsiteX15" fmla="*/ 6995 w 10000"/>
                <a:gd name="connsiteY15" fmla="*/ 292 h 10000"/>
                <a:gd name="connsiteX16" fmla="*/ 9713 w 10000"/>
                <a:gd name="connsiteY16" fmla="*/ 821 h 10000"/>
                <a:gd name="connsiteX17" fmla="*/ 8538 w 10000"/>
                <a:gd name="connsiteY17" fmla="*/ 4060 h 10000"/>
                <a:gd name="connsiteX18" fmla="*/ 10000 w 10000"/>
                <a:gd name="connsiteY18" fmla="*/ 9808 h 10000"/>
                <a:gd name="connsiteX0" fmla="*/ 10000 w 10000"/>
                <a:gd name="connsiteY0" fmla="*/ 9808 h 10000"/>
                <a:gd name="connsiteX1" fmla="*/ 6434 w 10000"/>
                <a:gd name="connsiteY1" fmla="*/ 9854 h 10000"/>
                <a:gd name="connsiteX2" fmla="*/ 3005 w 10000"/>
                <a:gd name="connsiteY2" fmla="*/ 9708 h 10000"/>
                <a:gd name="connsiteX3" fmla="*/ 2664 w 10000"/>
                <a:gd name="connsiteY3" fmla="*/ 8987 h 10000"/>
                <a:gd name="connsiteX4" fmla="*/ 2350 w 10000"/>
                <a:gd name="connsiteY4" fmla="*/ 9793 h 10000"/>
                <a:gd name="connsiteX5" fmla="*/ 492 w 10000"/>
                <a:gd name="connsiteY5" fmla="*/ 10000 h 10000"/>
                <a:gd name="connsiteX6" fmla="*/ 0 w 10000"/>
                <a:gd name="connsiteY6" fmla="*/ 9501 h 10000"/>
                <a:gd name="connsiteX7" fmla="*/ 1393 w 10000"/>
                <a:gd name="connsiteY7" fmla="*/ 4981 h 10000"/>
                <a:gd name="connsiteX8" fmla="*/ 1776 w 10000"/>
                <a:gd name="connsiteY8" fmla="*/ 1450 h 10000"/>
                <a:gd name="connsiteX9" fmla="*/ 3265 w 10000"/>
                <a:gd name="connsiteY9" fmla="*/ 952 h 10000"/>
                <a:gd name="connsiteX10" fmla="*/ 4030 w 10000"/>
                <a:gd name="connsiteY10" fmla="*/ 645 h 10000"/>
                <a:gd name="connsiteX11" fmla="*/ 3654 w 10000"/>
                <a:gd name="connsiteY11" fmla="*/ 1460 h 10000"/>
                <a:gd name="connsiteX12" fmla="*/ 3922 w 10000"/>
                <a:gd name="connsiteY12" fmla="*/ 3348 h 10000"/>
                <a:gd name="connsiteX13" fmla="*/ 5779 w 10000"/>
                <a:gd name="connsiteY13" fmla="*/ 837 h 10000"/>
                <a:gd name="connsiteX14" fmla="*/ 6571 w 10000"/>
                <a:gd name="connsiteY14" fmla="*/ 0 h 10000"/>
                <a:gd name="connsiteX15" fmla="*/ 6995 w 10000"/>
                <a:gd name="connsiteY15" fmla="*/ 292 h 10000"/>
                <a:gd name="connsiteX16" fmla="*/ 9713 w 10000"/>
                <a:gd name="connsiteY16" fmla="*/ 821 h 10000"/>
                <a:gd name="connsiteX17" fmla="*/ 8538 w 10000"/>
                <a:gd name="connsiteY17" fmla="*/ 4060 h 10000"/>
                <a:gd name="connsiteX18" fmla="*/ 10000 w 10000"/>
                <a:gd name="connsiteY18" fmla="*/ 9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00" h="10000">
                  <a:moveTo>
                    <a:pt x="10000" y="9808"/>
                  </a:moveTo>
                  <a:lnTo>
                    <a:pt x="6434" y="9854"/>
                  </a:lnTo>
                  <a:lnTo>
                    <a:pt x="3005" y="9708"/>
                  </a:lnTo>
                  <a:lnTo>
                    <a:pt x="2664" y="8987"/>
                  </a:lnTo>
                  <a:lnTo>
                    <a:pt x="2350" y="9793"/>
                  </a:lnTo>
                  <a:lnTo>
                    <a:pt x="492" y="10000"/>
                  </a:lnTo>
                  <a:lnTo>
                    <a:pt x="0" y="9501"/>
                  </a:lnTo>
                  <a:lnTo>
                    <a:pt x="1393" y="4981"/>
                  </a:lnTo>
                  <a:cubicBezTo>
                    <a:pt x="1521" y="3804"/>
                    <a:pt x="1648" y="2627"/>
                    <a:pt x="1776" y="1450"/>
                  </a:cubicBezTo>
                  <a:lnTo>
                    <a:pt x="3265" y="952"/>
                  </a:lnTo>
                  <a:lnTo>
                    <a:pt x="4030" y="645"/>
                  </a:lnTo>
                  <a:lnTo>
                    <a:pt x="3654" y="1460"/>
                  </a:lnTo>
                  <a:cubicBezTo>
                    <a:pt x="3707" y="2136"/>
                    <a:pt x="3869" y="2672"/>
                    <a:pt x="3922" y="3348"/>
                  </a:cubicBezTo>
                  <a:lnTo>
                    <a:pt x="5779" y="837"/>
                  </a:lnTo>
                  <a:lnTo>
                    <a:pt x="6571" y="0"/>
                  </a:lnTo>
                  <a:lnTo>
                    <a:pt x="6995" y="292"/>
                  </a:lnTo>
                  <a:lnTo>
                    <a:pt x="9713" y="821"/>
                  </a:lnTo>
                  <a:lnTo>
                    <a:pt x="8538" y="4060"/>
                  </a:lnTo>
                  <a:lnTo>
                    <a:pt x="10000" y="98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101" name="Freeform 19">
              <a:extLst>
                <a:ext uri="{FF2B5EF4-FFF2-40B4-BE49-F238E27FC236}">
                  <a16:creationId xmlns="" xmlns:a16="http://schemas.microsoft.com/office/drawing/2014/main" id="{F46BA9B3-4D10-487A-840E-9DA0C6BEB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511" y="1088533"/>
              <a:ext cx="614035" cy="612457"/>
            </a:xfrm>
            <a:custGeom>
              <a:avLst/>
              <a:gdLst>
                <a:gd name="T0" fmla="*/ 96 w 203"/>
                <a:gd name="T1" fmla="*/ 53 h 202"/>
                <a:gd name="T2" fmla="*/ 8 w 203"/>
                <a:gd name="T3" fmla="*/ 75 h 202"/>
                <a:gd name="T4" fmla="*/ 0 w 203"/>
                <a:gd name="T5" fmla="*/ 33 h 202"/>
                <a:gd name="T6" fmla="*/ 89 w 203"/>
                <a:gd name="T7" fmla="*/ 3 h 202"/>
                <a:gd name="T8" fmla="*/ 154 w 203"/>
                <a:gd name="T9" fmla="*/ 19 h 202"/>
                <a:gd name="T10" fmla="*/ 184 w 203"/>
                <a:gd name="T11" fmla="*/ 60 h 202"/>
                <a:gd name="T12" fmla="*/ 194 w 203"/>
                <a:gd name="T13" fmla="*/ 121 h 202"/>
                <a:gd name="T14" fmla="*/ 165 w 203"/>
                <a:gd name="T15" fmla="*/ 202 h 202"/>
                <a:gd name="T16" fmla="*/ 163 w 203"/>
                <a:gd name="T17" fmla="*/ 153 h 202"/>
                <a:gd name="T18" fmla="*/ 151 w 203"/>
                <a:gd name="T19" fmla="*/ 112 h 202"/>
                <a:gd name="T20" fmla="*/ 128 w 203"/>
                <a:gd name="T21" fmla="*/ 143 h 202"/>
                <a:gd name="T22" fmla="*/ 118 w 203"/>
                <a:gd name="T23" fmla="*/ 126 h 202"/>
                <a:gd name="T24" fmla="*/ 109 w 203"/>
                <a:gd name="T25" fmla="*/ 105 h 202"/>
                <a:gd name="T26" fmla="*/ 96 w 203"/>
                <a:gd name="T27" fmla="*/ 5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3" h="202">
                  <a:moveTo>
                    <a:pt x="96" y="53"/>
                  </a:moveTo>
                  <a:cubicBezTo>
                    <a:pt x="96" y="53"/>
                    <a:pt x="13" y="88"/>
                    <a:pt x="8" y="7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79" y="6"/>
                    <a:pt x="89" y="3"/>
                  </a:cubicBezTo>
                  <a:cubicBezTo>
                    <a:pt x="99" y="0"/>
                    <a:pt x="151" y="15"/>
                    <a:pt x="154" y="19"/>
                  </a:cubicBezTo>
                  <a:cubicBezTo>
                    <a:pt x="157" y="23"/>
                    <a:pt x="178" y="40"/>
                    <a:pt x="184" y="60"/>
                  </a:cubicBezTo>
                  <a:cubicBezTo>
                    <a:pt x="189" y="79"/>
                    <a:pt x="203" y="102"/>
                    <a:pt x="194" y="121"/>
                  </a:cubicBezTo>
                  <a:cubicBezTo>
                    <a:pt x="186" y="141"/>
                    <a:pt x="183" y="166"/>
                    <a:pt x="165" y="202"/>
                  </a:cubicBezTo>
                  <a:cubicBezTo>
                    <a:pt x="165" y="202"/>
                    <a:pt x="158" y="172"/>
                    <a:pt x="163" y="153"/>
                  </a:cubicBezTo>
                  <a:cubicBezTo>
                    <a:pt x="168" y="134"/>
                    <a:pt x="168" y="114"/>
                    <a:pt x="151" y="112"/>
                  </a:cubicBezTo>
                  <a:cubicBezTo>
                    <a:pt x="134" y="111"/>
                    <a:pt x="135" y="139"/>
                    <a:pt x="128" y="143"/>
                  </a:cubicBezTo>
                  <a:cubicBezTo>
                    <a:pt x="121" y="147"/>
                    <a:pt x="119" y="141"/>
                    <a:pt x="118" y="126"/>
                  </a:cubicBezTo>
                  <a:cubicBezTo>
                    <a:pt x="117" y="111"/>
                    <a:pt x="120" y="113"/>
                    <a:pt x="109" y="105"/>
                  </a:cubicBezTo>
                  <a:cubicBezTo>
                    <a:pt x="97" y="98"/>
                    <a:pt x="94" y="85"/>
                    <a:pt x="9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 dirty="0"/>
            </a:p>
          </p:txBody>
        </p:sp>
        <p:sp>
          <p:nvSpPr>
            <p:cNvPr id="102" name="Freeform 20">
              <a:extLst>
                <a:ext uri="{FF2B5EF4-FFF2-40B4-BE49-F238E27FC236}">
                  <a16:creationId xmlns="" xmlns:a16="http://schemas.microsoft.com/office/drawing/2014/main" id="{620197F0-14C0-45B4-AD8B-4AAE4B468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947" y="1903037"/>
              <a:ext cx="121544" cy="200470"/>
            </a:xfrm>
            <a:custGeom>
              <a:avLst/>
              <a:gdLst>
                <a:gd name="T0" fmla="*/ 0 w 40"/>
                <a:gd name="T1" fmla="*/ 61 h 66"/>
                <a:gd name="T2" fmla="*/ 24 w 40"/>
                <a:gd name="T3" fmla="*/ 39 h 66"/>
                <a:gd name="T4" fmla="*/ 40 w 40"/>
                <a:gd name="T5" fmla="*/ 66 h 66"/>
                <a:gd name="T6" fmla="*/ 29 w 40"/>
                <a:gd name="T7" fmla="*/ 0 h 66"/>
                <a:gd name="T8" fmla="*/ 8 w 40"/>
                <a:gd name="T9" fmla="*/ 13 h 66"/>
                <a:gd name="T10" fmla="*/ 0 w 40"/>
                <a:gd name="T11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6">
                  <a:moveTo>
                    <a:pt x="0" y="61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28" y="14"/>
                    <a:pt x="29" y="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21"/>
                    <a:pt x="1" y="37"/>
                    <a:pt x="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103" name="Freeform 21">
              <a:extLst>
                <a:ext uri="{FF2B5EF4-FFF2-40B4-BE49-F238E27FC236}">
                  <a16:creationId xmlns="" xmlns:a16="http://schemas.microsoft.com/office/drawing/2014/main" id="{E714F2BE-8F8F-4771-BD02-6FB0D005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416" y="1773600"/>
              <a:ext cx="230460" cy="290443"/>
            </a:xfrm>
            <a:custGeom>
              <a:avLst/>
              <a:gdLst>
                <a:gd name="T0" fmla="*/ 115 w 146"/>
                <a:gd name="T1" fmla="*/ 0 h 184"/>
                <a:gd name="T2" fmla="*/ 0 w 146"/>
                <a:gd name="T3" fmla="*/ 113 h 184"/>
                <a:gd name="T4" fmla="*/ 67 w 146"/>
                <a:gd name="T5" fmla="*/ 184 h 184"/>
                <a:gd name="T6" fmla="*/ 146 w 146"/>
                <a:gd name="T7" fmla="*/ 38 h 184"/>
                <a:gd name="T8" fmla="*/ 115 w 146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84">
                  <a:moveTo>
                    <a:pt x="115" y="0"/>
                  </a:moveTo>
                  <a:lnTo>
                    <a:pt x="0" y="113"/>
                  </a:lnTo>
                  <a:lnTo>
                    <a:pt x="67" y="184"/>
                  </a:lnTo>
                  <a:lnTo>
                    <a:pt x="146" y="38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104" name="Freeform 22">
              <a:extLst>
                <a:ext uri="{FF2B5EF4-FFF2-40B4-BE49-F238E27FC236}">
                  <a16:creationId xmlns="" xmlns:a16="http://schemas.microsoft.com/office/drawing/2014/main" id="{1660797D-1059-4A42-BF22-D14B1F653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723" y="2438148"/>
              <a:ext cx="740314" cy="318856"/>
            </a:xfrm>
            <a:custGeom>
              <a:avLst/>
              <a:gdLst>
                <a:gd name="T0" fmla="*/ 193 w 245"/>
                <a:gd name="T1" fmla="*/ 95 h 105"/>
                <a:gd name="T2" fmla="*/ 157 w 245"/>
                <a:gd name="T3" fmla="*/ 99 h 105"/>
                <a:gd name="T4" fmla="*/ 103 w 245"/>
                <a:gd name="T5" fmla="*/ 87 h 105"/>
                <a:gd name="T6" fmla="*/ 74 w 245"/>
                <a:gd name="T7" fmla="*/ 78 h 105"/>
                <a:gd name="T8" fmla="*/ 50 w 245"/>
                <a:gd name="T9" fmla="*/ 27 h 105"/>
                <a:gd name="T10" fmla="*/ 25 w 245"/>
                <a:gd name="T11" fmla="*/ 46 h 105"/>
                <a:gd name="T12" fmla="*/ 21 w 245"/>
                <a:gd name="T13" fmla="*/ 27 h 105"/>
                <a:gd name="T14" fmla="*/ 71 w 245"/>
                <a:gd name="T15" fmla="*/ 1 h 105"/>
                <a:gd name="T16" fmla="*/ 129 w 245"/>
                <a:gd name="T17" fmla="*/ 13 h 105"/>
                <a:gd name="T18" fmla="*/ 206 w 245"/>
                <a:gd name="T19" fmla="*/ 57 h 105"/>
                <a:gd name="T20" fmla="*/ 245 w 245"/>
                <a:gd name="T21" fmla="*/ 66 h 105"/>
                <a:gd name="T22" fmla="*/ 235 w 245"/>
                <a:gd name="T23" fmla="*/ 105 h 105"/>
                <a:gd name="T24" fmla="*/ 193 w 245"/>
                <a:gd name="T25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5" h="105">
                  <a:moveTo>
                    <a:pt x="193" y="95"/>
                  </a:moveTo>
                  <a:cubicBezTo>
                    <a:pt x="193" y="95"/>
                    <a:pt x="173" y="97"/>
                    <a:pt x="157" y="99"/>
                  </a:cubicBezTo>
                  <a:cubicBezTo>
                    <a:pt x="141" y="100"/>
                    <a:pt x="120" y="87"/>
                    <a:pt x="103" y="87"/>
                  </a:cubicBezTo>
                  <a:cubicBezTo>
                    <a:pt x="86" y="86"/>
                    <a:pt x="91" y="99"/>
                    <a:pt x="74" y="78"/>
                  </a:cubicBezTo>
                  <a:cubicBezTo>
                    <a:pt x="57" y="57"/>
                    <a:pt x="41" y="40"/>
                    <a:pt x="50" y="27"/>
                  </a:cubicBezTo>
                  <a:cubicBezTo>
                    <a:pt x="50" y="27"/>
                    <a:pt x="38" y="37"/>
                    <a:pt x="25" y="46"/>
                  </a:cubicBezTo>
                  <a:cubicBezTo>
                    <a:pt x="13" y="55"/>
                    <a:pt x="0" y="43"/>
                    <a:pt x="21" y="27"/>
                  </a:cubicBezTo>
                  <a:cubicBezTo>
                    <a:pt x="42" y="10"/>
                    <a:pt x="58" y="0"/>
                    <a:pt x="71" y="1"/>
                  </a:cubicBezTo>
                  <a:cubicBezTo>
                    <a:pt x="84" y="2"/>
                    <a:pt x="122" y="8"/>
                    <a:pt x="129" y="13"/>
                  </a:cubicBezTo>
                  <a:cubicBezTo>
                    <a:pt x="136" y="19"/>
                    <a:pt x="180" y="52"/>
                    <a:pt x="206" y="57"/>
                  </a:cubicBezTo>
                  <a:cubicBezTo>
                    <a:pt x="233" y="62"/>
                    <a:pt x="245" y="66"/>
                    <a:pt x="245" y="66"/>
                  </a:cubicBezTo>
                  <a:cubicBezTo>
                    <a:pt x="235" y="105"/>
                    <a:pt x="235" y="105"/>
                    <a:pt x="235" y="105"/>
                  </a:cubicBezTo>
                  <a:lnTo>
                    <a:pt x="193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105" name="Line 23">
              <a:extLst>
                <a:ext uri="{FF2B5EF4-FFF2-40B4-BE49-F238E27FC236}">
                  <a16:creationId xmlns="" xmlns:a16="http://schemas.microsoft.com/office/drawing/2014/main" id="{F8913A27-826C-4A49-88BF-8F81BC440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5287" y="2925903"/>
              <a:ext cx="0" cy="0"/>
            </a:xfrm>
            <a:prstGeom prst="lin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106" name="Line 24">
              <a:extLst>
                <a:ext uri="{FF2B5EF4-FFF2-40B4-BE49-F238E27FC236}">
                  <a16:creationId xmlns="" xmlns:a16="http://schemas.microsoft.com/office/drawing/2014/main" id="{5369256F-5524-4865-8048-587D68E7E6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5287" y="2925903"/>
              <a:ext cx="0" cy="0"/>
            </a:xfrm>
            <a:prstGeom prst="lin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107" name="Freeform 25">
              <a:extLst>
                <a:ext uri="{FF2B5EF4-FFF2-40B4-BE49-F238E27FC236}">
                  <a16:creationId xmlns="" xmlns:a16="http://schemas.microsoft.com/office/drawing/2014/main" id="{5D2841D9-6A04-48B8-A4DB-4B15AF152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511" y="1890409"/>
              <a:ext cx="999188" cy="1051278"/>
            </a:xfrm>
            <a:custGeom>
              <a:avLst/>
              <a:gdLst>
                <a:gd name="T0" fmla="*/ 0 w 330"/>
                <a:gd name="T1" fmla="*/ 217 h 347"/>
                <a:gd name="T2" fmla="*/ 0 w 330"/>
                <a:gd name="T3" fmla="*/ 294 h 347"/>
                <a:gd name="T4" fmla="*/ 258 w 330"/>
                <a:gd name="T5" fmla="*/ 347 h 347"/>
                <a:gd name="T6" fmla="*/ 310 w 330"/>
                <a:gd name="T7" fmla="*/ 189 h 347"/>
                <a:gd name="T8" fmla="*/ 308 w 330"/>
                <a:gd name="T9" fmla="*/ 29 h 347"/>
                <a:gd name="T10" fmla="*/ 211 w 330"/>
                <a:gd name="T11" fmla="*/ 105 h 347"/>
                <a:gd name="T12" fmla="*/ 203 w 330"/>
                <a:gd name="T13" fmla="*/ 251 h 347"/>
                <a:gd name="T14" fmla="*/ 0 w 330"/>
                <a:gd name="T15" fmla="*/ 21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347">
                  <a:moveTo>
                    <a:pt x="0" y="217"/>
                  </a:moveTo>
                  <a:cubicBezTo>
                    <a:pt x="0" y="294"/>
                    <a:pt x="0" y="294"/>
                    <a:pt x="0" y="294"/>
                  </a:cubicBezTo>
                  <a:cubicBezTo>
                    <a:pt x="258" y="347"/>
                    <a:pt x="258" y="347"/>
                    <a:pt x="258" y="347"/>
                  </a:cubicBezTo>
                  <a:cubicBezTo>
                    <a:pt x="258" y="347"/>
                    <a:pt x="308" y="195"/>
                    <a:pt x="310" y="189"/>
                  </a:cubicBezTo>
                  <a:cubicBezTo>
                    <a:pt x="330" y="125"/>
                    <a:pt x="330" y="58"/>
                    <a:pt x="308" y="29"/>
                  </a:cubicBezTo>
                  <a:cubicBezTo>
                    <a:pt x="286" y="0"/>
                    <a:pt x="218" y="15"/>
                    <a:pt x="211" y="105"/>
                  </a:cubicBezTo>
                  <a:cubicBezTo>
                    <a:pt x="205" y="195"/>
                    <a:pt x="203" y="251"/>
                    <a:pt x="203" y="251"/>
                  </a:cubicBezTo>
                  <a:lnTo>
                    <a:pt x="0" y="2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="" xmlns:a16="http://schemas.microsoft.com/office/drawing/2014/main" id="{60D08EA3-4E1D-4F4A-B039-302A1F320366}"/>
              </a:ext>
            </a:extLst>
          </p:cNvPr>
          <p:cNvSpPr>
            <a:spLocks/>
          </p:cNvSpPr>
          <p:nvPr/>
        </p:nvSpPr>
        <p:spPr bwMode="auto">
          <a:xfrm>
            <a:off x="5357816" y="2936876"/>
            <a:ext cx="1484313" cy="1884363"/>
          </a:xfrm>
          <a:custGeom>
            <a:avLst/>
            <a:gdLst>
              <a:gd name="T0" fmla="*/ 0 w 515"/>
              <a:gd name="T1" fmla="*/ 370 h 652"/>
              <a:gd name="T2" fmla="*/ 335 w 515"/>
              <a:gd name="T3" fmla="*/ 141 h 652"/>
              <a:gd name="T4" fmla="*/ 501 w 515"/>
              <a:gd name="T5" fmla="*/ 0 h 652"/>
              <a:gd name="T6" fmla="*/ 501 w 515"/>
              <a:gd name="T7" fmla="*/ 281 h 652"/>
              <a:gd name="T8" fmla="*/ 335 w 515"/>
              <a:gd name="T9" fmla="*/ 423 h 652"/>
              <a:gd name="T10" fmla="*/ 0 w 515"/>
              <a:gd name="T11" fmla="*/ 652 h 652"/>
              <a:gd name="T12" fmla="*/ 0 w 515"/>
              <a:gd name="T13" fmla="*/ 370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5" h="652">
                <a:moveTo>
                  <a:pt x="0" y="370"/>
                </a:moveTo>
                <a:cubicBezTo>
                  <a:pt x="7" y="338"/>
                  <a:pt x="146" y="253"/>
                  <a:pt x="335" y="141"/>
                </a:cubicBezTo>
                <a:cubicBezTo>
                  <a:pt x="510" y="37"/>
                  <a:pt x="501" y="0"/>
                  <a:pt x="501" y="0"/>
                </a:cubicBezTo>
                <a:cubicBezTo>
                  <a:pt x="501" y="281"/>
                  <a:pt x="501" y="281"/>
                  <a:pt x="501" y="281"/>
                </a:cubicBezTo>
                <a:cubicBezTo>
                  <a:pt x="501" y="281"/>
                  <a:pt x="515" y="321"/>
                  <a:pt x="335" y="423"/>
                </a:cubicBezTo>
                <a:cubicBezTo>
                  <a:pt x="143" y="531"/>
                  <a:pt x="7" y="620"/>
                  <a:pt x="0" y="652"/>
                </a:cubicBezTo>
                <a:lnTo>
                  <a:pt x="0" y="370"/>
                </a:lnTo>
                <a:close/>
              </a:path>
            </a:pathLst>
          </a:custGeom>
          <a:gradFill>
            <a:gsLst>
              <a:gs pos="11000">
                <a:schemeClr val="accent2"/>
              </a:gs>
              <a:gs pos="92000">
                <a:schemeClr val="bg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3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990600" y="2060848"/>
            <a:ext cx="10288388" cy="25852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394" tIns="45697" rIns="91394" bIns="45697"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 smtClean="0">
                <a:solidFill>
                  <a:schemeClr val="bg1"/>
                </a:solidFill>
                <a:latin typeface="Sitka Subheading" pitchFamily="2" charset="0"/>
                <a:cs typeface="Times New Roman" pitchFamily="18" charset="0"/>
              </a:rPr>
              <a:t>Sekian</a:t>
            </a:r>
            <a:r>
              <a:rPr lang="en-US" sz="5400" b="1" dirty="0" smtClean="0">
                <a:solidFill>
                  <a:schemeClr val="bg1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itka Subheading" pitchFamily="2" charset="0"/>
                <a:cs typeface="Times New Roman" pitchFamily="18" charset="0"/>
              </a:rPr>
              <a:t>dan</a:t>
            </a:r>
            <a:r>
              <a:rPr lang="en-US" sz="5400" b="1" dirty="0" smtClean="0">
                <a:solidFill>
                  <a:schemeClr val="bg1"/>
                </a:solidFill>
                <a:latin typeface="Sitka Subheading" pitchFamily="2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5400" b="1" dirty="0" err="1" smtClean="0">
                <a:solidFill>
                  <a:schemeClr val="bg1"/>
                </a:solidFill>
                <a:latin typeface="Sitka Subheading" pitchFamily="2" charset="0"/>
                <a:cs typeface="Times New Roman" pitchFamily="18" charset="0"/>
              </a:rPr>
              <a:t>Terimakasih</a:t>
            </a:r>
            <a:endParaRPr lang="en-US" sz="5400" b="1" dirty="0" smtClean="0">
              <a:solidFill>
                <a:schemeClr val="bg1"/>
              </a:solidFill>
              <a:latin typeface="Sitka Subheading" pitchFamily="2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5400" b="1" dirty="0">
              <a:solidFill>
                <a:schemeClr val="bg1"/>
              </a:solidFill>
              <a:latin typeface="Sitka Subheading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" y="0"/>
            <a:ext cx="232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347224" y="509771"/>
            <a:ext cx="8998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Research Methods “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melaksakan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,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keilmuan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053812"/>
              </p:ext>
            </p:extLst>
          </p:nvPr>
        </p:nvGraphicFramePr>
        <p:xfrm>
          <a:off x="189756" y="2060848"/>
          <a:ext cx="11881320" cy="4169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0330"/>
                <a:gridCol w="2970330"/>
                <a:gridCol w="2970330"/>
                <a:gridCol w="2970330"/>
              </a:tblGrid>
              <a:tr h="29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Karekteristik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Skripsi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Tesis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Disertasi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5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Kadar Keilmuan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Penelitian</a:t>
                      </a:r>
                      <a:r>
                        <a:rPr lang="en-US" sz="1800" dirty="0">
                          <a:effectLst/>
                        </a:rPr>
                        <a:t> yang </a:t>
                      </a:r>
                      <a:r>
                        <a:rPr lang="en-US" sz="1800" dirty="0" err="1">
                          <a:effectLst/>
                        </a:rPr>
                        <a:t>berdasar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pada</a:t>
                      </a:r>
                      <a:r>
                        <a:rPr lang="en-US" sz="1800" dirty="0">
                          <a:effectLst/>
                        </a:rPr>
                        <a:t> “</a:t>
                      </a:r>
                      <a:r>
                        <a:rPr lang="en-US" sz="1800" dirty="0" err="1">
                          <a:effectLst/>
                        </a:rPr>
                        <a:t>penerapan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hukum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positif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atau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konsep</a:t>
                      </a:r>
                      <a:r>
                        <a:rPr lang="en-US" sz="1800" dirty="0">
                          <a:effectLst/>
                        </a:rPr>
                        <a:t> yang </a:t>
                      </a:r>
                      <a:r>
                        <a:rPr lang="en-US" sz="1800" dirty="0" err="1">
                          <a:effectLst/>
                        </a:rPr>
                        <a:t>sudah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mapan</a:t>
                      </a:r>
                      <a:r>
                        <a:rPr lang="en-US" sz="1800" dirty="0">
                          <a:effectLst/>
                        </a:rPr>
                        <a:t>”.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Penelitian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orisinal</a:t>
                      </a:r>
                      <a:r>
                        <a:rPr lang="en-US" sz="1800" dirty="0">
                          <a:effectLst/>
                        </a:rPr>
                        <a:t> yang </a:t>
                      </a:r>
                      <a:r>
                        <a:rPr lang="en-US" sz="1800" dirty="0" err="1">
                          <a:effectLst/>
                        </a:rPr>
                        <a:t>disajikan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secara</a:t>
                      </a:r>
                      <a:r>
                        <a:rPr lang="en-US" sz="1800" dirty="0">
                          <a:effectLst/>
                        </a:rPr>
                        <a:t> “</a:t>
                      </a:r>
                      <a:r>
                        <a:rPr lang="en-US" sz="1800" i="1" dirty="0">
                          <a:effectLst/>
                        </a:rPr>
                        <a:t>critical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i="1" dirty="0">
                          <a:effectLst/>
                        </a:rPr>
                        <a:t>logical</a:t>
                      </a:r>
                      <a:r>
                        <a:rPr lang="en-US" sz="1800" dirty="0">
                          <a:effectLst/>
                        </a:rPr>
                        <a:t>” </a:t>
                      </a:r>
                      <a:r>
                        <a:rPr lang="en-US" sz="1800" dirty="0" err="1">
                          <a:effectLst/>
                        </a:rPr>
                        <a:t>terhadap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teori</a:t>
                      </a:r>
                      <a:r>
                        <a:rPr lang="en-US" sz="1800" dirty="0">
                          <a:effectLst/>
                        </a:rPr>
                        <a:t> yang </a:t>
                      </a:r>
                      <a:r>
                        <a:rPr lang="en-US" sz="1800" dirty="0" err="1">
                          <a:effectLst/>
                        </a:rPr>
                        <a:t>ada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Penelitian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dengan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kadar</a:t>
                      </a:r>
                      <a:r>
                        <a:rPr lang="en-US" sz="1800" dirty="0">
                          <a:effectLst/>
                        </a:rPr>
                        <a:t> “</a:t>
                      </a:r>
                      <a:r>
                        <a:rPr lang="en-US" sz="1800" i="1" dirty="0" err="1">
                          <a:effectLst/>
                        </a:rPr>
                        <a:t>orisinalitas</a:t>
                      </a:r>
                      <a:r>
                        <a:rPr lang="en-US" sz="1800" dirty="0">
                          <a:effectLst/>
                        </a:rPr>
                        <a:t> yang </a:t>
                      </a:r>
                      <a:r>
                        <a:rPr lang="en-US" sz="1800" dirty="0" err="1">
                          <a:effectLst/>
                        </a:rPr>
                        <a:t>tinggi</a:t>
                      </a:r>
                      <a:r>
                        <a:rPr lang="en-US" sz="1800" dirty="0">
                          <a:effectLst/>
                        </a:rPr>
                        <a:t>”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berisikan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pengembangan</a:t>
                      </a:r>
                      <a:r>
                        <a:rPr lang="en-US" sz="1800" dirty="0">
                          <a:effectLst/>
                        </a:rPr>
                        <a:t> “</a:t>
                      </a:r>
                      <a:r>
                        <a:rPr lang="en-US" sz="1800" dirty="0" err="1">
                          <a:effectLst/>
                        </a:rPr>
                        <a:t>teori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baru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pada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bidang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ilmu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tertentu</a:t>
                      </a:r>
                      <a:r>
                        <a:rPr lang="en-US" sz="1800" dirty="0">
                          <a:effectLst/>
                        </a:rPr>
                        <a:t>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6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Ruang Lingkup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Sempit dan dangkal (tataran permukaan/ implementatif)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Sempit</a:t>
                      </a:r>
                      <a:r>
                        <a:rPr lang="en-US" sz="1800" dirty="0" smtClean="0">
                          <a:effectLst/>
                        </a:rPr>
                        <a:t> (</a:t>
                      </a:r>
                      <a:r>
                        <a:rPr lang="en-US" sz="1800" dirty="0" err="1" smtClean="0">
                          <a:effectLst/>
                        </a:rPr>
                        <a:t>fokus</a:t>
                      </a:r>
                      <a:r>
                        <a:rPr lang="en-US" sz="1800" dirty="0" smtClean="0">
                          <a:effectLst/>
                        </a:rPr>
                        <a:t>) </a:t>
                      </a:r>
                      <a:r>
                        <a:rPr lang="en-US" sz="1800" dirty="0" err="1" smtClean="0">
                          <a:effectLst/>
                        </a:rPr>
                        <a:t>dan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mendalam</a:t>
                      </a:r>
                      <a:endParaRPr lang="en-U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(SETALAM)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Spesifik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tapi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dengan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kajian</a:t>
                      </a:r>
                      <a:r>
                        <a:rPr lang="en-US" sz="1800" dirty="0">
                          <a:effectLst/>
                        </a:rPr>
                        <a:t> yang </a:t>
                      </a:r>
                      <a:r>
                        <a:rPr lang="en-US" sz="1800" dirty="0" err="1">
                          <a:effectLst/>
                        </a:rPr>
                        <a:t>komprehensif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mendalam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Bobot Isi Hasil Penelitian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Deskriptif dan praktis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Deskriptif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analitis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lebih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arah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teoritis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Mendalam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dan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menawarkan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teori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alternatif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untuk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sebuah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pembaharuan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79127" y="1628800"/>
            <a:ext cx="899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Perbedaan</a:t>
            </a:r>
            <a:r>
              <a:rPr lang="en-US" b="1" dirty="0" smtClean="0"/>
              <a:t>  </a:t>
            </a:r>
            <a:r>
              <a:rPr lang="en-US" b="1" dirty="0" err="1" smtClean="0"/>
              <a:t>Skripsi</a:t>
            </a:r>
            <a:r>
              <a:rPr lang="en-US" b="1" dirty="0" smtClean="0"/>
              <a:t>, </a:t>
            </a:r>
            <a:r>
              <a:rPr lang="en-US" b="1" dirty="0" err="1" smtClean="0"/>
              <a:t>Tesis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Disertasi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40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" y="1"/>
            <a:ext cx="2679921" cy="30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4787" y="1"/>
            <a:ext cx="9346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Proposal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PENELITI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metodologi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PROSEDUR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baku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0036" y="1340768"/>
            <a:ext cx="9361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/>
              <a:t>Tujuannya</a:t>
            </a:r>
            <a:r>
              <a:rPr lang="en-US" dirty="0" smtClean="0"/>
              <a:t>: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mengarahkan</a:t>
            </a:r>
            <a:r>
              <a:rPr lang="en-US" dirty="0"/>
              <a:t> </a:t>
            </a:r>
            <a:r>
              <a:rPr lang="en-US" dirty="0" err="1"/>
              <a:t>pemikirannya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penelitiannya</a:t>
            </a:r>
            <a:r>
              <a:rPr lang="en-US" dirty="0"/>
              <a:t>, 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dijawab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dijawab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penelitiannya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membatu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5780" y="3429000"/>
            <a:ext cx="11233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Ciri-ciri</a:t>
            </a:r>
            <a:r>
              <a:rPr lang="en-US" b="1" dirty="0" smtClean="0"/>
              <a:t> Proposal yang </a:t>
            </a:r>
            <a:r>
              <a:rPr lang="en-US" b="1" dirty="0" err="1" smtClean="0"/>
              <a:t>baik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/>
              <a:t>kejelasan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diteliti</a:t>
            </a:r>
            <a:r>
              <a:rPr lang="en-US" dirty="0"/>
              <a:t>;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konsistensi</a:t>
            </a:r>
            <a:r>
              <a:rPr lang="en-US" dirty="0"/>
              <a:t>, </a:t>
            </a:r>
            <a:r>
              <a:rPr lang="en-US" dirty="0" err="1"/>
              <a:t>judul</a:t>
            </a:r>
            <a:r>
              <a:rPr lang="en-US" dirty="0"/>
              <a:t>, </a:t>
            </a:r>
            <a:r>
              <a:rPr lang="en-US" dirty="0" err="1"/>
              <a:t>masalah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sebaiknya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tesis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. </a:t>
            </a:r>
            <a:r>
              <a:rPr lang="en-US" b="1" dirty="0" err="1" smtClean="0"/>
              <a:t>Terutama</a:t>
            </a:r>
            <a:r>
              <a:rPr lang="en-US" b="1" dirty="0"/>
              <a:t> </a:t>
            </a:r>
            <a:r>
              <a:rPr lang="en-US" b="1" dirty="0" err="1"/>
              <a:t>sistematika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tata</a:t>
            </a:r>
            <a:r>
              <a:rPr lang="en-US" b="1" dirty="0"/>
              <a:t> </a:t>
            </a:r>
            <a:r>
              <a:rPr lang="en-US" b="1" dirty="0" err="1"/>
              <a:t>tulisnya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91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38" y="0"/>
            <a:ext cx="10969943" cy="936104"/>
          </a:xfrm>
        </p:spPr>
        <p:txBody>
          <a:bodyPr/>
          <a:lstStyle/>
          <a:p>
            <a:r>
              <a:rPr lang="en-US" sz="4400" b="1" dirty="0" err="1"/>
              <a:t>Tahapan</a:t>
            </a:r>
            <a:r>
              <a:rPr lang="en-US" sz="4400" b="1" dirty="0"/>
              <a:t> </a:t>
            </a:r>
            <a:r>
              <a:rPr lang="en-US" sz="4400" b="1" dirty="0" err="1" smtClean="0"/>
              <a:t>Penyusunan</a:t>
            </a:r>
            <a:r>
              <a:rPr lang="en-US" sz="4400" b="1" dirty="0" smtClean="0"/>
              <a:t> Proposal </a:t>
            </a:r>
            <a:r>
              <a:rPr lang="en-US" sz="4400" b="1" dirty="0" err="1" smtClean="0"/>
              <a:t>Penelitian</a:t>
            </a:r>
            <a:r>
              <a:rPr lang="en-US" sz="4400" b="1" dirty="0" smtClean="0"/>
              <a:t> </a:t>
            </a:r>
            <a:endParaRPr lang="en-US" sz="440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731B99B-BD4F-4B11-835E-1D3917709B5F}"/>
              </a:ext>
            </a:extLst>
          </p:cNvPr>
          <p:cNvSpPr/>
          <p:nvPr/>
        </p:nvSpPr>
        <p:spPr>
          <a:xfrm rot="19813210">
            <a:off x="5673879" y="3672731"/>
            <a:ext cx="1822243" cy="1958747"/>
          </a:xfrm>
          <a:prstGeom prst="rect">
            <a:avLst/>
          </a:prstGeom>
          <a:gradFill flip="none" rotWithShape="1">
            <a:gsLst>
              <a:gs pos="28000">
                <a:schemeClr val="tx1">
                  <a:alpha val="14000"/>
                </a:schemeClr>
              </a:gs>
              <a:gs pos="78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9BACE97-E943-4961-B210-66E0D6EE7F7D}"/>
              </a:ext>
            </a:extLst>
          </p:cNvPr>
          <p:cNvGrpSpPr/>
          <p:nvPr/>
        </p:nvGrpSpPr>
        <p:grpSpPr>
          <a:xfrm>
            <a:off x="5128478" y="2794276"/>
            <a:ext cx="1859060" cy="1859061"/>
            <a:chOff x="4620835" y="2564296"/>
            <a:chExt cx="2346850" cy="2346850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C277EDFB-8B73-41DF-9748-A4E19AD78358}"/>
                </a:ext>
              </a:extLst>
            </p:cNvPr>
            <p:cNvSpPr/>
            <p:nvPr/>
          </p:nvSpPr>
          <p:spPr>
            <a:xfrm>
              <a:off x="4620835" y="2564296"/>
              <a:ext cx="2346850" cy="2346850"/>
            </a:xfrm>
            <a:prstGeom prst="ellipse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183D087F-ACB1-4859-83A7-F73F16746712}"/>
                </a:ext>
              </a:extLst>
            </p:cNvPr>
            <p:cNvSpPr/>
            <p:nvPr/>
          </p:nvSpPr>
          <p:spPr>
            <a:xfrm>
              <a:off x="4689203" y="2632664"/>
              <a:ext cx="2210114" cy="2210114"/>
            </a:xfrm>
            <a:prstGeom prst="ellipse">
              <a:avLst/>
            </a:prstGeom>
            <a:gradFill flip="none" rotWithShape="1">
              <a:gsLst>
                <a:gs pos="28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7" name="Isosceles Triangle 6">
            <a:extLst>
              <a:ext uri="{FF2B5EF4-FFF2-40B4-BE49-F238E27FC236}">
                <a16:creationId xmlns="" xmlns:a16="http://schemas.microsoft.com/office/drawing/2014/main" id="{467284B7-9F5D-4D8C-839A-5D8A12DA2863}"/>
              </a:ext>
            </a:extLst>
          </p:cNvPr>
          <p:cNvSpPr/>
          <p:nvPr/>
        </p:nvSpPr>
        <p:spPr>
          <a:xfrm rot="5400000">
            <a:off x="4142246" y="3543056"/>
            <a:ext cx="502703" cy="433362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sp>
        <p:nvSpPr>
          <p:cNvPr id="10" name="Isosceles Triangle 6">
            <a:extLst>
              <a:ext uri="{FF2B5EF4-FFF2-40B4-BE49-F238E27FC236}">
                <a16:creationId xmlns="" xmlns:a16="http://schemas.microsoft.com/office/drawing/2014/main" id="{9756225C-EFEA-4580-9720-C1793AE37180}"/>
              </a:ext>
            </a:extLst>
          </p:cNvPr>
          <p:cNvSpPr/>
          <p:nvPr/>
        </p:nvSpPr>
        <p:spPr>
          <a:xfrm rot="16200000" flipH="1">
            <a:off x="7455855" y="3543055"/>
            <a:ext cx="502701" cy="433364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sp>
        <p:nvSpPr>
          <p:cNvPr id="13" name="Isosceles Triangle 6">
            <a:extLst>
              <a:ext uri="{FF2B5EF4-FFF2-40B4-BE49-F238E27FC236}">
                <a16:creationId xmlns="" xmlns:a16="http://schemas.microsoft.com/office/drawing/2014/main" id="{D579D539-5BB1-4091-8C0E-92158E6B9614}"/>
              </a:ext>
            </a:extLst>
          </p:cNvPr>
          <p:cNvSpPr/>
          <p:nvPr/>
        </p:nvSpPr>
        <p:spPr>
          <a:xfrm rot="14353481" flipH="1">
            <a:off x="7214741" y="2632026"/>
            <a:ext cx="502703" cy="433362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1DBB074-185D-4698-BC0C-7C3C8B6749A4}"/>
              </a:ext>
            </a:extLst>
          </p:cNvPr>
          <p:cNvSpPr/>
          <p:nvPr/>
        </p:nvSpPr>
        <p:spPr>
          <a:xfrm rot="19813210">
            <a:off x="8110792" y="2264353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E496E0E-76AA-4F52-9146-3148B4F1F798}"/>
              </a:ext>
            </a:extLst>
          </p:cNvPr>
          <p:cNvSpPr/>
          <p:nvPr/>
        </p:nvSpPr>
        <p:spPr>
          <a:xfrm>
            <a:off x="7917763" y="1888846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8A21E9B-9A83-425F-8FEC-94FA2786050D}"/>
              </a:ext>
            </a:extLst>
          </p:cNvPr>
          <p:cNvGrpSpPr/>
          <p:nvPr/>
        </p:nvGrpSpPr>
        <p:grpSpPr>
          <a:xfrm flipH="1">
            <a:off x="7807890" y="1778975"/>
            <a:ext cx="1128117" cy="1128115"/>
            <a:chOff x="9461596" y="1229846"/>
            <a:chExt cx="1424118" cy="1424116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B7D6EAFC-0EF8-41BE-9750-08C15A2E82E1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Oval 17">
              <a:extLst>
                <a:ext uri="{FF2B5EF4-FFF2-40B4-BE49-F238E27FC236}">
                  <a16:creationId xmlns="" xmlns:a16="http://schemas.microsoft.com/office/drawing/2014/main" id="{62333AE3-B4E6-4EEA-B74C-A43AFA7C4D9F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2000">
                    <a:schemeClr val="accent6"/>
                  </a:gs>
                  <a:gs pos="100000">
                    <a:schemeClr val="accent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26" name="Isosceles Triangle 6">
            <a:extLst>
              <a:ext uri="{FF2B5EF4-FFF2-40B4-BE49-F238E27FC236}">
                <a16:creationId xmlns="" xmlns:a16="http://schemas.microsoft.com/office/drawing/2014/main" id="{BE1DCD86-BF41-4887-8EB7-19D2C5078900}"/>
              </a:ext>
            </a:extLst>
          </p:cNvPr>
          <p:cNvSpPr/>
          <p:nvPr/>
        </p:nvSpPr>
        <p:spPr>
          <a:xfrm rot="7299902">
            <a:off x="4368931" y="2632026"/>
            <a:ext cx="502703" cy="433362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sp>
        <p:nvSpPr>
          <p:cNvPr id="27" name="Isosceles Triangle 6">
            <a:extLst>
              <a:ext uri="{FF2B5EF4-FFF2-40B4-BE49-F238E27FC236}">
                <a16:creationId xmlns="" xmlns:a16="http://schemas.microsoft.com/office/drawing/2014/main" id="{8A5BCEDD-DB00-4ACA-B5DF-A8ABB1D77F74}"/>
              </a:ext>
            </a:extLst>
          </p:cNvPr>
          <p:cNvSpPr/>
          <p:nvPr/>
        </p:nvSpPr>
        <p:spPr>
          <a:xfrm rot="7092213" flipH="1" flipV="1">
            <a:off x="7214741" y="4454086"/>
            <a:ext cx="502703" cy="433362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sp>
        <p:nvSpPr>
          <p:cNvPr id="28" name="Isosceles Triangle 6">
            <a:extLst>
              <a:ext uri="{FF2B5EF4-FFF2-40B4-BE49-F238E27FC236}">
                <a16:creationId xmlns="" xmlns:a16="http://schemas.microsoft.com/office/drawing/2014/main" id="{11A23839-79E8-413C-BC1F-0A3C3EE1657E}"/>
              </a:ext>
            </a:extLst>
          </p:cNvPr>
          <p:cNvSpPr/>
          <p:nvPr/>
        </p:nvSpPr>
        <p:spPr>
          <a:xfrm rot="14507787" flipV="1">
            <a:off x="4368931" y="4454086"/>
            <a:ext cx="502703" cy="433362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6D9E42E-4DCB-499F-9B71-7E31ED7ECA8A}"/>
              </a:ext>
            </a:extLst>
          </p:cNvPr>
          <p:cNvSpPr/>
          <p:nvPr/>
        </p:nvSpPr>
        <p:spPr>
          <a:xfrm rot="19813210">
            <a:off x="3502735" y="2264353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6D94D2EC-EF2E-4A18-A527-F9A9981F7A5A}"/>
              </a:ext>
            </a:extLst>
          </p:cNvPr>
          <p:cNvSpPr/>
          <p:nvPr/>
        </p:nvSpPr>
        <p:spPr>
          <a:xfrm>
            <a:off x="3309706" y="1888846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B10CEC5-C641-4027-9703-961BC7DC4528}"/>
              </a:ext>
            </a:extLst>
          </p:cNvPr>
          <p:cNvGrpSpPr/>
          <p:nvPr/>
        </p:nvGrpSpPr>
        <p:grpSpPr>
          <a:xfrm flipH="1">
            <a:off x="3199833" y="1778975"/>
            <a:ext cx="1128117" cy="1128115"/>
            <a:chOff x="9461596" y="1229846"/>
            <a:chExt cx="1424118" cy="1424116"/>
          </a:xfrm>
        </p:grpSpPr>
        <p:sp>
          <p:nvSpPr>
            <p:cNvPr id="33" name="Oval 17">
              <a:extLst>
                <a:ext uri="{FF2B5EF4-FFF2-40B4-BE49-F238E27FC236}">
                  <a16:creationId xmlns="" xmlns:a16="http://schemas.microsoft.com/office/drawing/2014/main" id="{2D7A202F-63AC-4326-A4A1-88999C3FA0C2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34" name="Oval 17">
              <a:extLst>
                <a:ext uri="{FF2B5EF4-FFF2-40B4-BE49-F238E27FC236}">
                  <a16:creationId xmlns="" xmlns:a16="http://schemas.microsoft.com/office/drawing/2014/main" id="{44C7CF9D-0433-4A2D-A21A-048F7EE5637C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200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E7BE9C5-8BB5-4499-BAC8-84ACBF1FBF8B}"/>
              </a:ext>
            </a:extLst>
          </p:cNvPr>
          <p:cNvSpPr/>
          <p:nvPr/>
        </p:nvSpPr>
        <p:spPr>
          <a:xfrm rot="19813210">
            <a:off x="8110792" y="5076963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077169A1-10F1-499B-B86D-5684CC29EEFF}"/>
              </a:ext>
            </a:extLst>
          </p:cNvPr>
          <p:cNvSpPr/>
          <p:nvPr/>
        </p:nvSpPr>
        <p:spPr>
          <a:xfrm>
            <a:off x="7917763" y="4701456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AD786A0E-05A4-4946-8A75-F10EECF9B81B}"/>
              </a:ext>
            </a:extLst>
          </p:cNvPr>
          <p:cNvGrpSpPr/>
          <p:nvPr/>
        </p:nvGrpSpPr>
        <p:grpSpPr>
          <a:xfrm flipH="1">
            <a:off x="7807890" y="4591585"/>
            <a:ext cx="1128117" cy="1128115"/>
            <a:chOff x="9461596" y="1229846"/>
            <a:chExt cx="1424118" cy="1424116"/>
          </a:xfrm>
        </p:grpSpPr>
        <p:sp>
          <p:nvSpPr>
            <p:cNvPr id="39" name="Oval 17">
              <a:extLst>
                <a:ext uri="{FF2B5EF4-FFF2-40B4-BE49-F238E27FC236}">
                  <a16:creationId xmlns="" xmlns:a16="http://schemas.microsoft.com/office/drawing/2014/main" id="{E26A589E-3944-4BE7-A2FE-2ACB3D16B2C2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0" name="Oval 17">
              <a:extLst>
                <a:ext uri="{FF2B5EF4-FFF2-40B4-BE49-F238E27FC236}">
                  <a16:creationId xmlns="" xmlns:a16="http://schemas.microsoft.com/office/drawing/2014/main" id="{882B720A-1408-4BCA-BC9E-FF7337D89C64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2000">
                    <a:schemeClr val="accent4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8FB7CAA7-B0D9-4096-B370-F0F83E75C2B2}"/>
              </a:ext>
            </a:extLst>
          </p:cNvPr>
          <p:cNvSpPr/>
          <p:nvPr/>
        </p:nvSpPr>
        <p:spPr>
          <a:xfrm rot="19813210">
            <a:off x="3502735" y="5076963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C1301977-973A-40C8-BB78-3116F2E81648}"/>
              </a:ext>
            </a:extLst>
          </p:cNvPr>
          <p:cNvSpPr/>
          <p:nvPr/>
        </p:nvSpPr>
        <p:spPr>
          <a:xfrm>
            <a:off x="3309706" y="4701456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E8CC1706-DAD9-4700-AFF5-CB480FEC8E35}"/>
              </a:ext>
            </a:extLst>
          </p:cNvPr>
          <p:cNvGrpSpPr/>
          <p:nvPr/>
        </p:nvGrpSpPr>
        <p:grpSpPr>
          <a:xfrm flipH="1">
            <a:off x="3199833" y="4591585"/>
            <a:ext cx="1128117" cy="1128115"/>
            <a:chOff x="9461596" y="1229846"/>
            <a:chExt cx="1424118" cy="1424116"/>
          </a:xfrm>
        </p:grpSpPr>
        <p:sp>
          <p:nvSpPr>
            <p:cNvPr id="45" name="Oval 17">
              <a:extLst>
                <a:ext uri="{FF2B5EF4-FFF2-40B4-BE49-F238E27FC236}">
                  <a16:creationId xmlns="" xmlns:a16="http://schemas.microsoft.com/office/drawing/2014/main" id="{C9F87B23-12D2-4782-8DF8-BCA75F15D882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3000">
                    <a:schemeClr val="accent3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17">
              <a:extLst>
                <a:ext uri="{FF2B5EF4-FFF2-40B4-BE49-F238E27FC236}">
                  <a16:creationId xmlns="" xmlns:a16="http://schemas.microsoft.com/office/drawing/2014/main" id="{3E44E3E0-9087-487F-BC5B-842864A87D7D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0">
                    <a:schemeClr val="accent3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94DEA9DA-1D4C-4372-BDB2-463E6A0CF424}"/>
              </a:ext>
            </a:extLst>
          </p:cNvPr>
          <p:cNvSpPr/>
          <p:nvPr/>
        </p:nvSpPr>
        <p:spPr>
          <a:xfrm rot="19813210">
            <a:off x="8497932" y="3677740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D6753D7B-1A37-4165-BB38-BC0A3CEFCA21}"/>
              </a:ext>
            </a:extLst>
          </p:cNvPr>
          <p:cNvSpPr/>
          <p:nvPr/>
        </p:nvSpPr>
        <p:spPr>
          <a:xfrm>
            <a:off x="8304903" y="3302233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AA7FC27-26E9-40FB-85E7-3725F41D12FC}"/>
              </a:ext>
            </a:extLst>
          </p:cNvPr>
          <p:cNvGrpSpPr/>
          <p:nvPr/>
        </p:nvGrpSpPr>
        <p:grpSpPr>
          <a:xfrm flipH="1">
            <a:off x="8195030" y="3192362"/>
            <a:ext cx="1128117" cy="1128115"/>
            <a:chOff x="9461596" y="1229846"/>
            <a:chExt cx="1424118" cy="1424116"/>
          </a:xfrm>
        </p:grpSpPr>
        <p:sp>
          <p:nvSpPr>
            <p:cNvPr id="51" name="Oval 17">
              <a:extLst>
                <a:ext uri="{FF2B5EF4-FFF2-40B4-BE49-F238E27FC236}">
                  <a16:creationId xmlns="" xmlns:a16="http://schemas.microsoft.com/office/drawing/2014/main" id="{7080CC9C-7BA1-4ED3-8852-437964D8F2CE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2" name="Oval 17">
              <a:extLst>
                <a:ext uri="{FF2B5EF4-FFF2-40B4-BE49-F238E27FC236}">
                  <a16:creationId xmlns="" xmlns:a16="http://schemas.microsoft.com/office/drawing/2014/main" id="{E895302D-2EA3-4C42-AA8E-855C25B39CA2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B6BF806C-5419-431B-B07B-B468BCD899DD}"/>
              </a:ext>
            </a:extLst>
          </p:cNvPr>
          <p:cNvSpPr/>
          <p:nvPr/>
        </p:nvSpPr>
        <p:spPr>
          <a:xfrm rot="19813210">
            <a:off x="3103887" y="3677740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5C77DC4F-93E6-41AD-A3E6-61036C048C17}"/>
              </a:ext>
            </a:extLst>
          </p:cNvPr>
          <p:cNvSpPr/>
          <p:nvPr/>
        </p:nvSpPr>
        <p:spPr>
          <a:xfrm>
            <a:off x="2910858" y="3302233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8285EAA5-6358-46BF-954B-C06701255C96}"/>
              </a:ext>
            </a:extLst>
          </p:cNvPr>
          <p:cNvGrpSpPr/>
          <p:nvPr/>
        </p:nvGrpSpPr>
        <p:grpSpPr>
          <a:xfrm flipH="1">
            <a:off x="2800985" y="3192362"/>
            <a:ext cx="1128117" cy="1128115"/>
            <a:chOff x="9461596" y="1229846"/>
            <a:chExt cx="1424118" cy="1424116"/>
          </a:xfrm>
        </p:grpSpPr>
        <p:sp>
          <p:nvSpPr>
            <p:cNvPr id="57" name="Oval 17">
              <a:extLst>
                <a:ext uri="{FF2B5EF4-FFF2-40B4-BE49-F238E27FC236}">
                  <a16:creationId xmlns="" xmlns:a16="http://schemas.microsoft.com/office/drawing/2014/main" id="{45C0641D-33B8-4E56-A071-274C0BBC9ED8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58" name="Oval 17">
              <a:extLst>
                <a:ext uri="{FF2B5EF4-FFF2-40B4-BE49-F238E27FC236}">
                  <a16:creationId xmlns="" xmlns:a16="http://schemas.microsoft.com/office/drawing/2014/main" id="{C8F225B6-A7EF-4FD1-A325-DFB3FAD9A1A7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2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D6F344EA-5706-465E-99DE-0F6DA84FABDE}"/>
              </a:ext>
            </a:extLst>
          </p:cNvPr>
          <p:cNvGrpSpPr/>
          <p:nvPr/>
        </p:nvGrpSpPr>
        <p:grpSpPr>
          <a:xfrm>
            <a:off x="4764714" y="2439447"/>
            <a:ext cx="2570792" cy="2575535"/>
            <a:chOff x="118046" y="2107439"/>
            <a:chExt cx="3537330" cy="3543856"/>
          </a:xfrm>
        </p:grpSpPr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29AA1C0A-2F8D-4222-A07E-4D4FA332658F}"/>
                </a:ext>
              </a:extLst>
            </p:cNvPr>
            <p:cNvSpPr/>
            <p:nvPr/>
          </p:nvSpPr>
          <p:spPr>
            <a:xfrm>
              <a:off x="118046" y="2107439"/>
              <a:ext cx="1774169" cy="3543856"/>
            </a:xfrm>
            <a:custGeom>
              <a:avLst/>
              <a:gdLst>
                <a:gd name="connsiteX0" fmla="*/ 1771928 w 1774169"/>
                <a:gd name="connsiteY0" fmla="*/ 0 h 3543856"/>
                <a:gd name="connsiteX1" fmla="*/ 1774169 w 1774169"/>
                <a:gd name="connsiteY1" fmla="*/ 113 h 3543856"/>
                <a:gd name="connsiteX2" fmla="*/ 1774169 w 1774169"/>
                <a:gd name="connsiteY2" fmla="*/ 143533 h 3543856"/>
                <a:gd name="connsiteX3" fmla="*/ 1771928 w 1774169"/>
                <a:gd name="connsiteY3" fmla="*/ 143420 h 3543856"/>
                <a:gd name="connsiteX4" fmla="*/ 143420 w 1774169"/>
                <a:gd name="connsiteY4" fmla="*/ 1771928 h 3543856"/>
                <a:gd name="connsiteX5" fmla="*/ 1771928 w 1774169"/>
                <a:gd name="connsiteY5" fmla="*/ 3400436 h 3543856"/>
                <a:gd name="connsiteX6" fmla="*/ 1774169 w 1774169"/>
                <a:gd name="connsiteY6" fmla="*/ 3400323 h 3543856"/>
                <a:gd name="connsiteX7" fmla="*/ 1774169 w 1774169"/>
                <a:gd name="connsiteY7" fmla="*/ 3543743 h 3543856"/>
                <a:gd name="connsiteX8" fmla="*/ 1771928 w 1774169"/>
                <a:gd name="connsiteY8" fmla="*/ 3543856 h 3543856"/>
                <a:gd name="connsiteX9" fmla="*/ 0 w 1774169"/>
                <a:gd name="connsiteY9" fmla="*/ 1771928 h 3543856"/>
                <a:gd name="connsiteX10" fmla="*/ 1771928 w 1774169"/>
                <a:gd name="connsiteY10" fmla="*/ 0 h 354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4169" h="3543856">
                  <a:moveTo>
                    <a:pt x="1771928" y="0"/>
                  </a:moveTo>
                  <a:lnTo>
                    <a:pt x="1774169" y="113"/>
                  </a:lnTo>
                  <a:lnTo>
                    <a:pt x="1774169" y="143533"/>
                  </a:lnTo>
                  <a:lnTo>
                    <a:pt x="1771928" y="143420"/>
                  </a:lnTo>
                  <a:cubicBezTo>
                    <a:pt x="872528" y="143420"/>
                    <a:pt x="143420" y="872528"/>
                    <a:pt x="143420" y="1771928"/>
                  </a:cubicBezTo>
                  <a:cubicBezTo>
                    <a:pt x="143420" y="2671328"/>
                    <a:pt x="872528" y="3400436"/>
                    <a:pt x="1771928" y="3400436"/>
                  </a:cubicBezTo>
                  <a:lnTo>
                    <a:pt x="1774169" y="3400323"/>
                  </a:lnTo>
                  <a:lnTo>
                    <a:pt x="1774169" y="3543743"/>
                  </a:lnTo>
                  <a:lnTo>
                    <a:pt x="1771928" y="3543856"/>
                  </a:lnTo>
                  <a:cubicBezTo>
                    <a:pt x="793319" y="3543856"/>
                    <a:pt x="0" y="2750537"/>
                    <a:pt x="0" y="1771928"/>
                  </a:cubicBezTo>
                  <a:cubicBezTo>
                    <a:pt x="0" y="793319"/>
                    <a:pt x="793319" y="0"/>
                    <a:pt x="1771928" y="0"/>
                  </a:cubicBezTo>
                  <a:close/>
                </a:path>
              </a:pathLst>
            </a:custGeom>
            <a:gradFill flip="none" rotWithShape="1">
              <a:gsLst>
                <a:gs pos="2721">
                  <a:schemeClr val="accent6"/>
                </a:gs>
                <a:gs pos="25000">
                  <a:schemeClr val="accent1"/>
                </a:gs>
                <a:gs pos="88426">
                  <a:schemeClr val="accent3"/>
                </a:gs>
                <a:gs pos="4900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E8E0654-D66D-4007-8C02-E3C46B10D6A9}"/>
                </a:ext>
              </a:extLst>
            </p:cNvPr>
            <p:cNvSpPr/>
            <p:nvPr/>
          </p:nvSpPr>
          <p:spPr>
            <a:xfrm flipH="1">
              <a:off x="1881207" y="2107439"/>
              <a:ext cx="1774169" cy="3543856"/>
            </a:xfrm>
            <a:custGeom>
              <a:avLst/>
              <a:gdLst>
                <a:gd name="connsiteX0" fmla="*/ 1771928 w 1774169"/>
                <a:gd name="connsiteY0" fmla="*/ 0 h 3543856"/>
                <a:gd name="connsiteX1" fmla="*/ 1774169 w 1774169"/>
                <a:gd name="connsiteY1" fmla="*/ 113 h 3543856"/>
                <a:gd name="connsiteX2" fmla="*/ 1774169 w 1774169"/>
                <a:gd name="connsiteY2" fmla="*/ 143533 h 3543856"/>
                <a:gd name="connsiteX3" fmla="*/ 1771928 w 1774169"/>
                <a:gd name="connsiteY3" fmla="*/ 143420 h 3543856"/>
                <a:gd name="connsiteX4" fmla="*/ 143420 w 1774169"/>
                <a:gd name="connsiteY4" fmla="*/ 1771928 h 3543856"/>
                <a:gd name="connsiteX5" fmla="*/ 1771928 w 1774169"/>
                <a:gd name="connsiteY5" fmla="*/ 3400436 h 3543856"/>
                <a:gd name="connsiteX6" fmla="*/ 1774169 w 1774169"/>
                <a:gd name="connsiteY6" fmla="*/ 3400323 h 3543856"/>
                <a:gd name="connsiteX7" fmla="*/ 1774169 w 1774169"/>
                <a:gd name="connsiteY7" fmla="*/ 3543743 h 3543856"/>
                <a:gd name="connsiteX8" fmla="*/ 1771928 w 1774169"/>
                <a:gd name="connsiteY8" fmla="*/ 3543856 h 3543856"/>
                <a:gd name="connsiteX9" fmla="*/ 0 w 1774169"/>
                <a:gd name="connsiteY9" fmla="*/ 1771928 h 3543856"/>
                <a:gd name="connsiteX10" fmla="*/ 1771928 w 1774169"/>
                <a:gd name="connsiteY10" fmla="*/ 0 h 354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4169" h="3543856">
                  <a:moveTo>
                    <a:pt x="1771928" y="0"/>
                  </a:moveTo>
                  <a:lnTo>
                    <a:pt x="1774169" y="113"/>
                  </a:lnTo>
                  <a:lnTo>
                    <a:pt x="1774169" y="143533"/>
                  </a:lnTo>
                  <a:lnTo>
                    <a:pt x="1771928" y="143420"/>
                  </a:lnTo>
                  <a:cubicBezTo>
                    <a:pt x="872528" y="143420"/>
                    <a:pt x="143420" y="872528"/>
                    <a:pt x="143420" y="1771928"/>
                  </a:cubicBezTo>
                  <a:cubicBezTo>
                    <a:pt x="143420" y="2671328"/>
                    <a:pt x="872528" y="3400436"/>
                    <a:pt x="1771928" y="3400436"/>
                  </a:cubicBezTo>
                  <a:lnTo>
                    <a:pt x="1774169" y="3400323"/>
                  </a:lnTo>
                  <a:lnTo>
                    <a:pt x="1774169" y="3543743"/>
                  </a:lnTo>
                  <a:lnTo>
                    <a:pt x="1771928" y="3543856"/>
                  </a:lnTo>
                  <a:cubicBezTo>
                    <a:pt x="793319" y="3543856"/>
                    <a:pt x="0" y="2750537"/>
                    <a:pt x="0" y="1771928"/>
                  </a:cubicBezTo>
                  <a:cubicBezTo>
                    <a:pt x="0" y="793319"/>
                    <a:pt x="793319" y="0"/>
                    <a:pt x="1771928" y="0"/>
                  </a:cubicBezTo>
                  <a:close/>
                </a:path>
              </a:pathLst>
            </a:custGeom>
            <a:gradFill>
              <a:gsLst>
                <a:gs pos="2721">
                  <a:schemeClr val="accent6"/>
                </a:gs>
                <a:gs pos="25000">
                  <a:schemeClr val="accent6"/>
                </a:gs>
                <a:gs pos="88426">
                  <a:schemeClr val="accent4"/>
                </a:gs>
                <a:gs pos="4900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416065F9-BF8A-4EA7-BAA4-28BECFA8821D}"/>
              </a:ext>
            </a:extLst>
          </p:cNvPr>
          <p:cNvGrpSpPr/>
          <p:nvPr/>
        </p:nvGrpSpPr>
        <p:grpSpPr>
          <a:xfrm>
            <a:off x="9684109" y="1125518"/>
            <a:ext cx="1660335" cy="1344251"/>
            <a:chOff x="9390194" y="1693437"/>
            <a:chExt cx="2114487" cy="1344251"/>
          </a:xfrm>
        </p:grpSpPr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B2DE39E8-A907-4DD0-8368-8937ACD152E9}"/>
                </a:ext>
              </a:extLst>
            </p:cNvPr>
            <p:cNvSpPr txBox="1"/>
            <p:nvPr/>
          </p:nvSpPr>
          <p:spPr>
            <a:xfrm>
              <a:off x="9390194" y="2391357"/>
              <a:ext cx="2114487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987"/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Tidak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lebih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dari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20 kata/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karakter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.  Dan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memiliki</a:t>
              </a:r>
              <a:r>
                <a:rPr 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b="1" i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key word</a:t>
              </a:r>
              <a:endPara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ea typeface="Calibri Light" charset="0"/>
                <a:cs typeface="Calibri Light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606BD1E8-DC46-42B6-BC21-99EAA157776E}"/>
                </a:ext>
              </a:extLst>
            </p:cNvPr>
            <p:cNvSpPr txBox="1"/>
            <p:nvPr/>
          </p:nvSpPr>
          <p:spPr>
            <a:xfrm>
              <a:off x="9390194" y="1693437"/>
              <a:ext cx="2114487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1218987"/>
              <a:r>
                <a:rPr lang="en-US" sz="2000" b="1" kern="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Pemilihan</a:t>
              </a:r>
              <a:r>
                <a:rPr lang="en-US" sz="2000" b="1" kern="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2000" b="1" kern="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Topik</a:t>
              </a:r>
              <a:r>
                <a:rPr lang="en-US" sz="2000" b="1" kern="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/</a:t>
              </a:r>
              <a:r>
                <a:rPr lang="en-US" sz="2000" b="1" kern="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Judul</a:t>
              </a:r>
              <a:endPara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62C905AC-4AFB-4AA8-92E7-77BC5FE69D2E}"/>
              </a:ext>
            </a:extLst>
          </p:cNvPr>
          <p:cNvGrpSpPr/>
          <p:nvPr/>
        </p:nvGrpSpPr>
        <p:grpSpPr>
          <a:xfrm>
            <a:off x="9684109" y="4988873"/>
            <a:ext cx="1660335" cy="1344251"/>
            <a:chOff x="9390194" y="1693437"/>
            <a:chExt cx="2114487" cy="1344251"/>
          </a:xfrm>
        </p:grpSpPr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1AA6427E-0C9D-436D-AA50-54637E086BCF}"/>
                </a:ext>
              </a:extLst>
            </p:cNvPr>
            <p:cNvSpPr txBox="1"/>
            <p:nvPr/>
          </p:nvSpPr>
          <p:spPr>
            <a:xfrm>
              <a:off x="9390194" y="2391357"/>
              <a:ext cx="2114487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987"/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Lazimnya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menggunakan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kata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tanya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Calibri Light" charset="0"/>
                <a:cs typeface="Calibri Light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FADCDBE9-00AF-470C-ACCF-20267D39F8EA}"/>
                </a:ext>
              </a:extLst>
            </p:cNvPr>
            <p:cNvSpPr txBox="1"/>
            <p:nvPr/>
          </p:nvSpPr>
          <p:spPr>
            <a:xfrm>
              <a:off x="9390194" y="1693437"/>
              <a:ext cx="2114487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1218987"/>
              <a:r>
                <a:rPr lang="en-US" sz="2000" b="1" kern="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Rumusan</a:t>
              </a:r>
              <a:r>
                <a:rPr lang="en-US" sz="2000" b="1" kern="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2000" b="1" kern="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Masalah</a:t>
              </a:r>
              <a:endPara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7DF2FEB1-B507-450F-8F62-A0378765EDCD}"/>
              </a:ext>
            </a:extLst>
          </p:cNvPr>
          <p:cNvGrpSpPr/>
          <p:nvPr/>
        </p:nvGrpSpPr>
        <p:grpSpPr>
          <a:xfrm>
            <a:off x="870244" y="1125518"/>
            <a:ext cx="1660335" cy="1128807"/>
            <a:chOff x="9390194" y="1693437"/>
            <a:chExt cx="2114487" cy="1128807"/>
          </a:xfrm>
        </p:grpSpPr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5135C419-F447-4AFE-AFD5-447E86AD0283}"/>
                </a:ext>
              </a:extLst>
            </p:cNvPr>
            <p:cNvSpPr txBox="1"/>
            <p:nvPr/>
          </p:nvSpPr>
          <p:spPr>
            <a:xfrm>
              <a:off x="9390194" y="2391357"/>
              <a:ext cx="211448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987"/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Konsisten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dengan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rumusan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masalah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Calibri Light" charset="0"/>
                <a:cs typeface="Calibri Light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3CE3480B-C32C-4832-99D1-3C745977B055}"/>
                </a:ext>
              </a:extLst>
            </p:cNvPr>
            <p:cNvSpPr txBox="1"/>
            <p:nvPr/>
          </p:nvSpPr>
          <p:spPr>
            <a:xfrm>
              <a:off x="9390194" y="1693437"/>
              <a:ext cx="2114487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 defTabSz="1218987"/>
              <a:r>
                <a:rPr lang="en-US" sz="2000" b="1" kern="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Tujuan</a:t>
              </a:r>
              <a:r>
                <a:rPr lang="en-US" sz="2000" b="1" kern="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2000" b="1" kern="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Penelitian</a:t>
              </a:r>
              <a:endPara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235F8E26-C940-45E1-B415-4AC0F96256EC}"/>
              </a:ext>
            </a:extLst>
          </p:cNvPr>
          <p:cNvSpPr txBox="1"/>
          <p:nvPr/>
        </p:nvSpPr>
        <p:spPr>
          <a:xfrm>
            <a:off x="637381" y="4693976"/>
            <a:ext cx="2331013" cy="123110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1218987"/>
            <a:r>
              <a:rPr lang="en-US" sz="2000" b="1" kern="0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Calibri Light" charset="0"/>
                <a:cs typeface="Calibri Light" charset="0"/>
              </a:rPr>
              <a:t>Tinjaun</a:t>
            </a:r>
            <a:r>
              <a:rPr lang="en-US" sz="20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Calibri Light" charset="0"/>
                <a:cs typeface="Calibri Light" charset="0"/>
              </a:rPr>
              <a:t> </a:t>
            </a:r>
            <a:r>
              <a:rPr lang="en-US" sz="2000" b="1" kern="0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Calibri Light" charset="0"/>
                <a:cs typeface="Calibri Light" charset="0"/>
              </a:rPr>
              <a:t>Pustaka</a:t>
            </a:r>
            <a:r>
              <a:rPr lang="en-US" sz="20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Calibri Light" charset="0"/>
                <a:cs typeface="Calibri Light" charset="0"/>
              </a:rPr>
              <a:t>/</a:t>
            </a:r>
            <a:r>
              <a:rPr lang="en-US" sz="2000" b="1" kern="0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Calibri Light" charset="0"/>
                <a:cs typeface="Calibri Light" charset="0"/>
              </a:rPr>
              <a:t>Kerangka</a:t>
            </a:r>
            <a:r>
              <a:rPr lang="en-US" sz="20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Calibri Light" charset="0"/>
                <a:cs typeface="Calibri Light" charset="0"/>
              </a:rPr>
              <a:t> </a:t>
            </a:r>
            <a:r>
              <a:rPr lang="en-US" sz="2000" b="1" kern="0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Calibri Light" charset="0"/>
                <a:cs typeface="Calibri Light" charset="0"/>
              </a:rPr>
              <a:t>Teoritis</a:t>
            </a:r>
            <a:r>
              <a:rPr lang="en-US" sz="20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Calibri Light" charset="0"/>
                <a:cs typeface="Calibri Light" charset="0"/>
              </a:rPr>
              <a:t> </a:t>
            </a:r>
            <a:r>
              <a:rPr lang="en-US" sz="2000" b="1" kern="0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Calibri Light" charset="0"/>
                <a:cs typeface="Calibri Light" charset="0"/>
              </a:rPr>
              <a:t>dan</a:t>
            </a:r>
            <a:r>
              <a:rPr lang="en-US" sz="20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Calibri Light" charset="0"/>
                <a:cs typeface="Calibri Light" charset="0"/>
              </a:rPr>
              <a:t> </a:t>
            </a:r>
            <a:r>
              <a:rPr lang="en-US" sz="2000" b="1" kern="0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Calibri Light" charset="0"/>
                <a:cs typeface="Calibri Light" charset="0"/>
              </a:rPr>
              <a:t>konseptual</a:t>
            </a:r>
            <a:endParaRPr lang="en-US" sz="2000" b="1" dirty="0">
              <a:solidFill>
                <a:prstClr val="black">
                  <a:lumMod val="85000"/>
                  <a:lumOff val="15000"/>
                </a:prstClr>
              </a:solidFill>
              <a:ea typeface="Calibri Light" charset="0"/>
              <a:cs typeface="Calibri Light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EFC7CABA-0756-4DD4-9CFE-545089C5F60A}"/>
              </a:ext>
            </a:extLst>
          </p:cNvPr>
          <p:cNvGrpSpPr/>
          <p:nvPr/>
        </p:nvGrpSpPr>
        <p:grpSpPr>
          <a:xfrm>
            <a:off x="637381" y="3193718"/>
            <a:ext cx="1660335" cy="867197"/>
            <a:chOff x="9390194" y="1847325"/>
            <a:chExt cx="2114487" cy="867197"/>
          </a:xfrm>
        </p:grpSpPr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65C37AD5-BCB3-49FC-9EF2-31879C36EA0B}"/>
                </a:ext>
              </a:extLst>
            </p:cNvPr>
            <p:cNvSpPr txBox="1"/>
            <p:nvPr/>
          </p:nvSpPr>
          <p:spPr>
            <a:xfrm>
              <a:off x="9390194" y="2499078"/>
              <a:ext cx="2114487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1218987"/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Teori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dan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Praktis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Calibri Light" charset="0"/>
                <a:cs typeface="Calibri Light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CA95FD15-AB0B-48C1-898D-B82136827701}"/>
                </a:ext>
              </a:extLst>
            </p:cNvPr>
            <p:cNvSpPr txBox="1"/>
            <p:nvPr/>
          </p:nvSpPr>
          <p:spPr>
            <a:xfrm>
              <a:off x="9390194" y="1847325"/>
              <a:ext cx="2114487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1218987"/>
              <a:r>
                <a:rPr lang="en-US" sz="2000" b="1" kern="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Manfaat</a:t>
              </a:r>
              <a:r>
                <a:rPr lang="en-US" sz="2000" b="1" kern="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2000" b="1" kern="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Penelitian</a:t>
              </a:r>
              <a:endPara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E70894BA-4635-41DF-BC81-28DEAE7F3024}"/>
              </a:ext>
            </a:extLst>
          </p:cNvPr>
          <p:cNvGrpSpPr/>
          <p:nvPr/>
        </p:nvGrpSpPr>
        <p:grpSpPr>
          <a:xfrm>
            <a:off x="9645731" y="3210685"/>
            <a:ext cx="2246496" cy="1696933"/>
            <a:chOff x="9077699" y="1864292"/>
            <a:chExt cx="2860981" cy="1696933"/>
          </a:xfrm>
        </p:grpSpPr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FAE980B0-C2A5-4A30-B1F4-880EC23D882D}"/>
                </a:ext>
              </a:extLst>
            </p:cNvPr>
            <p:cNvSpPr txBox="1"/>
            <p:nvPr/>
          </p:nvSpPr>
          <p:spPr>
            <a:xfrm>
              <a:off x="9082217" y="2484007"/>
              <a:ext cx="2856463" cy="10772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8987"/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Sumber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darimana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masalah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dimuncul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kan.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Adanya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agrumentasi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pentingnya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penelitian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ini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(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Teori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/</a:t>
              </a: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praktik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)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Calibri Light" charset="0"/>
                <a:cs typeface="Calibri Light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B63ACD82-C901-4C29-8A58-64575BCD8D4D}"/>
                </a:ext>
              </a:extLst>
            </p:cNvPr>
            <p:cNvSpPr txBox="1"/>
            <p:nvPr/>
          </p:nvSpPr>
          <p:spPr>
            <a:xfrm>
              <a:off x="9077699" y="1864292"/>
              <a:ext cx="211448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8987"/>
              <a:r>
                <a:rPr lang="en-US" sz="1800" b="1" kern="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Latar</a:t>
              </a:r>
              <a:r>
                <a:rPr lang="en-US" sz="1800" b="1" kern="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800" b="1" kern="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Belakang</a:t>
              </a:r>
              <a:r>
                <a:rPr lang="en-US" sz="1800" b="1" kern="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800" b="1" kern="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Masalah</a:t>
              </a:r>
              <a:endParaRPr lang="en-US" sz="18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110" name="Freeform 5">
            <a:extLst>
              <a:ext uri="{FF2B5EF4-FFF2-40B4-BE49-F238E27FC236}">
                <a16:creationId xmlns="" xmlns:a16="http://schemas.microsoft.com/office/drawing/2014/main" id="{97490E15-22E2-416E-95BD-AFA34539381B}"/>
              </a:ext>
            </a:extLst>
          </p:cNvPr>
          <p:cNvSpPr>
            <a:spLocks noEditPoints="1"/>
          </p:cNvSpPr>
          <p:nvPr/>
        </p:nvSpPr>
        <p:spPr bwMode="auto">
          <a:xfrm>
            <a:off x="3666764" y="4981883"/>
            <a:ext cx="194255" cy="347517"/>
          </a:xfrm>
          <a:custGeom>
            <a:avLst/>
            <a:gdLst>
              <a:gd name="T0" fmla="*/ 152 w 176"/>
              <a:gd name="T1" fmla="*/ 0 h 312"/>
              <a:gd name="T2" fmla="*/ 24 w 176"/>
              <a:gd name="T3" fmla="*/ 0 h 312"/>
              <a:gd name="T4" fmla="*/ 0 w 176"/>
              <a:gd name="T5" fmla="*/ 24 h 312"/>
              <a:gd name="T6" fmla="*/ 0 w 176"/>
              <a:gd name="T7" fmla="*/ 288 h 312"/>
              <a:gd name="T8" fmla="*/ 24 w 176"/>
              <a:gd name="T9" fmla="*/ 312 h 312"/>
              <a:gd name="T10" fmla="*/ 152 w 176"/>
              <a:gd name="T11" fmla="*/ 312 h 312"/>
              <a:gd name="T12" fmla="*/ 176 w 176"/>
              <a:gd name="T13" fmla="*/ 288 h 312"/>
              <a:gd name="T14" fmla="*/ 176 w 176"/>
              <a:gd name="T15" fmla="*/ 24 h 312"/>
              <a:gd name="T16" fmla="*/ 152 w 176"/>
              <a:gd name="T17" fmla="*/ 0 h 312"/>
              <a:gd name="T18" fmla="*/ 160 w 176"/>
              <a:gd name="T19" fmla="*/ 288 h 312"/>
              <a:gd name="T20" fmla="*/ 152 w 176"/>
              <a:gd name="T21" fmla="*/ 296 h 312"/>
              <a:gd name="T22" fmla="*/ 24 w 176"/>
              <a:gd name="T23" fmla="*/ 296 h 312"/>
              <a:gd name="T24" fmla="*/ 16 w 176"/>
              <a:gd name="T25" fmla="*/ 288 h 312"/>
              <a:gd name="T26" fmla="*/ 16 w 176"/>
              <a:gd name="T27" fmla="*/ 272 h 312"/>
              <a:gd name="T28" fmla="*/ 160 w 176"/>
              <a:gd name="T29" fmla="*/ 272 h 312"/>
              <a:gd name="T30" fmla="*/ 160 w 176"/>
              <a:gd name="T31" fmla="*/ 288 h 312"/>
              <a:gd name="T32" fmla="*/ 160 w 176"/>
              <a:gd name="T33" fmla="*/ 256 h 312"/>
              <a:gd name="T34" fmla="*/ 16 w 176"/>
              <a:gd name="T35" fmla="*/ 256 h 312"/>
              <a:gd name="T36" fmla="*/ 16 w 176"/>
              <a:gd name="T37" fmla="*/ 56 h 312"/>
              <a:gd name="T38" fmla="*/ 160 w 176"/>
              <a:gd name="T39" fmla="*/ 56 h 312"/>
              <a:gd name="T40" fmla="*/ 160 w 176"/>
              <a:gd name="T41" fmla="*/ 256 h 312"/>
              <a:gd name="T42" fmla="*/ 160 w 176"/>
              <a:gd name="T43" fmla="*/ 40 h 312"/>
              <a:gd name="T44" fmla="*/ 16 w 176"/>
              <a:gd name="T45" fmla="*/ 40 h 312"/>
              <a:gd name="T46" fmla="*/ 16 w 176"/>
              <a:gd name="T47" fmla="*/ 24 h 312"/>
              <a:gd name="T48" fmla="*/ 24 w 176"/>
              <a:gd name="T49" fmla="*/ 16 h 312"/>
              <a:gd name="T50" fmla="*/ 152 w 176"/>
              <a:gd name="T51" fmla="*/ 16 h 312"/>
              <a:gd name="T52" fmla="*/ 160 w 176"/>
              <a:gd name="T53" fmla="*/ 24 h 312"/>
              <a:gd name="T54" fmla="*/ 160 w 176"/>
              <a:gd name="T55" fmla="*/ 4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6" h="312">
                <a:moveTo>
                  <a:pt x="152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301"/>
                  <a:pt x="11" y="312"/>
                  <a:pt x="24" y="312"/>
                </a:cubicBezTo>
                <a:cubicBezTo>
                  <a:pt x="152" y="312"/>
                  <a:pt x="152" y="312"/>
                  <a:pt x="152" y="312"/>
                </a:cubicBezTo>
                <a:cubicBezTo>
                  <a:pt x="165" y="312"/>
                  <a:pt x="176" y="301"/>
                  <a:pt x="176" y="288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11"/>
                  <a:pt x="165" y="0"/>
                  <a:pt x="152" y="0"/>
                </a:cubicBezTo>
                <a:close/>
                <a:moveTo>
                  <a:pt x="160" y="288"/>
                </a:moveTo>
                <a:cubicBezTo>
                  <a:pt x="160" y="292"/>
                  <a:pt x="156" y="296"/>
                  <a:pt x="152" y="296"/>
                </a:cubicBezTo>
                <a:cubicBezTo>
                  <a:pt x="24" y="296"/>
                  <a:pt x="24" y="296"/>
                  <a:pt x="24" y="296"/>
                </a:cubicBezTo>
                <a:cubicBezTo>
                  <a:pt x="20" y="296"/>
                  <a:pt x="16" y="292"/>
                  <a:pt x="16" y="288"/>
                </a:cubicBezTo>
                <a:cubicBezTo>
                  <a:pt x="16" y="272"/>
                  <a:pt x="16" y="272"/>
                  <a:pt x="16" y="272"/>
                </a:cubicBezTo>
                <a:cubicBezTo>
                  <a:pt x="160" y="272"/>
                  <a:pt x="160" y="272"/>
                  <a:pt x="160" y="272"/>
                </a:cubicBezTo>
                <a:lnTo>
                  <a:pt x="160" y="288"/>
                </a:lnTo>
                <a:close/>
                <a:moveTo>
                  <a:pt x="160" y="256"/>
                </a:moveTo>
                <a:cubicBezTo>
                  <a:pt x="16" y="256"/>
                  <a:pt x="16" y="256"/>
                  <a:pt x="16" y="2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0" y="56"/>
                  <a:pt x="160" y="56"/>
                  <a:pt x="160" y="56"/>
                </a:cubicBezTo>
                <a:lnTo>
                  <a:pt x="160" y="256"/>
                </a:lnTo>
                <a:close/>
                <a:moveTo>
                  <a:pt x="160" y="40"/>
                </a:moveTo>
                <a:cubicBezTo>
                  <a:pt x="16" y="40"/>
                  <a:pt x="16" y="40"/>
                  <a:pt x="16" y="40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0"/>
                  <a:pt x="20" y="16"/>
                  <a:pt x="24" y="16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6" y="16"/>
                  <a:pt x="160" y="20"/>
                  <a:pt x="160" y="24"/>
                </a:cubicBezTo>
                <a:lnTo>
                  <a:pt x="160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>
              <a:solidFill>
                <a:prstClr val="black"/>
              </a:solidFill>
            </a:endParaRPr>
          </a:p>
        </p:txBody>
      </p:sp>
      <p:sp>
        <p:nvSpPr>
          <p:cNvPr id="111" name="Freeform 6">
            <a:extLst>
              <a:ext uri="{FF2B5EF4-FFF2-40B4-BE49-F238E27FC236}">
                <a16:creationId xmlns="" xmlns:a16="http://schemas.microsoft.com/office/drawing/2014/main" id="{FAAB1FF3-FB1E-4AEB-B242-33AF08C47A15}"/>
              </a:ext>
            </a:extLst>
          </p:cNvPr>
          <p:cNvSpPr>
            <a:spLocks noEditPoints="1"/>
          </p:cNvSpPr>
          <p:nvPr/>
        </p:nvSpPr>
        <p:spPr bwMode="auto">
          <a:xfrm>
            <a:off x="3595490" y="2172999"/>
            <a:ext cx="336803" cy="340064"/>
          </a:xfrm>
          <a:custGeom>
            <a:avLst/>
            <a:gdLst>
              <a:gd name="T0" fmla="*/ 302 w 305"/>
              <a:gd name="T1" fmla="*/ 263 h 305"/>
              <a:gd name="T2" fmla="*/ 226 w 305"/>
              <a:gd name="T3" fmla="*/ 187 h 305"/>
              <a:gd name="T4" fmla="*/ 245 w 305"/>
              <a:gd name="T5" fmla="*/ 121 h 305"/>
              <a:gd name="T6" fmla="*/ 123 w 305"/>
              <a:gd name="T7" fmla="*/ 0 h 305"/>
              <a:gd name="T8" fmla="*/ 0 w 305"/>
              <a:gd name="T9" fmla="*/ 122 h 305"/>
              <a:gd name="T10" fmla="*/ 123 w 305"/>
              <a:gd name="T11" fmla="*/ 245 h 305"/>
              <a:gd name="T12" fmla="*/ 188 w 305"/>
              <a:gd name="T13" fmla="*/ 226 h 305"/>
              <a:gd name="T14" fmla="*/ 263 w 305"/>
              <a:gd name="T15" fmla="*/ 302 h 305"/>
              <a:gd name="T16" fmla="*/ 274 w 305"/>
              <a:gd name="T17" fmla="*/ 302 h 305"/>
              <a:gd name="T18" fmla="*/ 302 w 305"/>
              <a:gd name="T19" fmla="*/ 274 h 305"/>
              <a:gd name="T20" fmla="*/ 302 w 305"/>
              <a:gd name="T21" fmla="*/ 263 h 305"/>
              <a:gd name="T22" fmla="*/ 123 w 305"/>
              <a:gd name="T23" fmla="*/ 229 h 305"/>
              <a:gd name="T24" fmla="*/ 16 w 305"/>
              <a:gd name="T25" fmla="*/ 122 h 305"/>
              <a:gd name="T26" fmla="*/ 123 w 305"/>
              <a:gd name="T27" fmla="*/ 16 h 305"/>
              <a:gd name="T28" fmla="*/ 229 w 305"/>
              <a:gd name="T29" fmla="*/ 121 h 305"/>
              <a:gd name="T30" fmla="*/ 123 w 305"/>
              <a:gd name="T31" fmla="*/ 229 h 305"/>
              <a:gd name="T32" fmla="*/ 268 w 305"/>
              <a:gd name="T33" fmla="*/ 285 h 305"/>
              <a:gd name="T34" fmla="*/ 200 w 305"/>
              <a:gd name="T35" fmla="*/ 217 h 305"/>
              <a:gd name="T36" fmla="*/ 217 w 305"/>
              <a:gd name="T37" fmla="*/ 200 h 305"/>
              <a:gd name="T38" fmla="*/ 285 w 305"/>
              <a:gd name="T39" fmla="*/ 268 h 305"/>
              <a:gd name="T40" fmla="*/ 268 w 305"/>
              <a:gd name="T41" fmla="*/ 28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5" h="305">
                <a:moveTo>
                  <a:pt x="302" y="263"/>
                </a:moveTo>
                <a:cubicBezTo>
                  <a:pt x="226" y="187"/>
                  <a:pt x="226" y="187"/>
                  <a:pt x="226" y="187"/>
                </a:cubicBezTo>
                <a:cubicBezTo>
                  <a:pt x="239" y="167"/>
                  <a:pt x="245" y="144"/>
                  <a:pt x="245" y="121"/>
                </a:cubicBezTo>
                <a:cubicBezTo>
                  <a:pt x="245" y="54"/>
                  <a:pt x="191" y="0"/>
                  <a:pt x="123" y="0"/>
                </a:cubicBezTo>
                <a:cubicBezTo>
                  <a:pt x="53" y="0"/>
                  <a:pt x="0" y="56"/>
                  <a:pt x="0" y="122"/>
                </a:cubicBezTo>
                <a:cubicBezTo>
                  <a:pt x="0" y="189"/>
                  <a:pt x="54" y="245"/>
                  <a:pt x="123" y="245"/>
                </a:cubicBezTo>
                <a:cubicBezTo>
                  <a:pt x="146" y="245"/>
                  <a:pt x="168" y="238"/>
                  <a:pt x="188" y="226"/>
                </a:cubicBezTo>
                <a:cubicBezTo>
                  <a:pt x="263" y="302"/>
                  <a:pt x="263" y="302"/>
                  <a:pt x="263" y="302"/>
                </a:cubicBezTo>
                <a:cubicBezTo>
                  <a:pt x="266" y="305"/>
                  <a:pt x="271" y="305"/>
                  <a:pt x="274" y="302"/>
                </a:cubicBezTo>
                <a:cubicBezTo>
                  <a:pt x="302" y="274"/>
                  <a:pt x="302" y="274"/>
                  <a:pt x="302" y="274"/>
                </a:cubicBezTo>
                <a:cubicBezTo>
                  <a:pt x="305" y="271"/>
                  <a:pt x="305" y="266"/>
                  <a:pt x="302" y="263"/>
                </a:cubicBezTo>
                <a:close/>
                <a:moveTo>
                  <a:pt x="123" y="229"/>
                </a:moveTo>
                <a:cubicBezTo>
                  <a:pt x="63" y="229"/>
                  <a:pt x="16" y="180"/>
                  <a:pt x="16" y="122"/>
                </a:cubicBezTo>
                <a:cubicBezTo>
                  <a:pt x="16" y="64"/>
                  <a:pt x="62" y="16"/>
                  <a:pt x="123" y="16"/>
                </a:cubicBezTo>
                <a:cubicBezTo>
                  <a:pt x="183" y="16"/>
                  <a:pt x="228" y="62"/>
                  <a:pt x="229" y="121"/>
                </a:cubicBezTo>
                <a:cubicBezTo>
                  <a:pt x="229" y="183"/>
                  <a:pt x="180" y="229"/>
                  <a:pt x="123" y="229"/>
                </a:cubicBezTo>
                <a:close/>
                <a:moveTo>
                  <a:pt x="268" y="285"/>
                </a:moveTo>
                <a:cubicBezTo>
                  <a:pt x="200" y="217"/>
                  <a:pt x="200" y="217"/>
                  <a:pt x="200" y="217"/>
                </a:cubicBezTo>
                <a:cubicBezTo>
                  <a:pt x="203" y="215"/>
                  <a:pt x="214" y="204"/>
                  <a:pt x="217" y="200"/>
                </a:cubicBezTo>
                <a:cubicBezTo>
                  <a:pt x="285" y="268"/>
                  <a:pt x="285" y="268"/>
                  <a:pt x="285" y="268"/>
                </a:cubicBezTo>
                <a:lnTo>
                  <a:pt x="268" y="2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>
              <a:solidFill>
                <a:prstClr val="black"/>
              </a:solidFill>
            </a:endParaRPr>
          </a:p>
        </p:txBody>
      </p:sp>
      <p:sp>
        <p:nvSpPr>
          <p:cNvPr id="112" name="Freeform 8">
            <a:extLst>
              <a:ext uri="{FF2B5EF4-FFF2-40B4-BE49-F238E27FC236}">
                <a16:creationId xmlns="" xmlns:a16="http://schemas.microsoft.com/office/drawing/2014/main" id="{DBE5FE48-B509-4734-B53B-643883CA36ED}"/>
              </a:ext>
            </a:extLst>
          </p:cNvPr>
          <p:cNvSpPr>
            <a:spLocks noEditPoints="1"/>
          </p:cNvSpPr>
          <p:nvPr/>
        </p:nvSpPr>
        <p:spPr bwMode="auto">
          <a:xfrm>
            <a:off x="3157240" y="3564648"/>
            <a:ext cx="353573" cy="392238"/>
          </a:xfrm>
          <a:custGeom>
            <a:avLst/>
            <a:gdLst>
              <a:gd name="T0" fmla="*/ 260 w 320"/>
              <a:gd name="T1" fmla="*/ 232 h 352"/>
              <a:gd name="T2" fmla="*/ 213 w 320"/>
              <a:gd name="T3" fmla="*/ 255 h 352"/>
              <a:gd name="T4" fmla="*/ 116 w 320"/>
              <a:gd name="T5" fmla="*/ 199 h 352"/>
              <a:gd name="T6" fmla="*/ 116 w 320"/>
              <a:gd name="T7" fmla="*/ 153 h 352"/>
              <a:gd name="T8" fmla="*/ 213 w 320"/>
              <a:gd name="T9" fmla="*/ 96 h 352"/>
              <a:gd name="T10" fmla="*/ 260 w 320"/>
              <a:gd name="T11" fmla="*/ 120 h 352"/>
              <a:gd name="T12" fmla="*/ 320 w 320"/>
              <a:gd name="T13" fmla="*/ 60 h 352"/>
              <a:gd name="T14" fmla="*/ 260 w 320"/>
              <a:gd name="T15" fmla="*/ 0 h 352"/>
              <a:gd name="T16" fmla="*/ 200 w 320"/>
              <a:gd name="T17" fmla="*/ 60 h 352"/>
              <a:gd name="T18" fmla="*/ 204 w 320"/>
              <a:gd name="T19" fmla="*/ 82 h 352"/>
              <a:gd name="T20" fmla="*/ 107 w 320"/>
              <a:gd name="T21" fmla="*/ 139 h 352"/>
              <a:gd name="T22" fmla="*/ 60 w 320"/>
              <a:gd name="T23" fmla="*/ 116 h 352"/>
              <a:gd name="T24" fmla="*/ 0 w 320"/>
              <a:gd name="T25" fmla="*/ 176 h 352"/>
              <a:gd name="T26" fmla="*/ 60 w 320"/>
              <a:gd name="T27" fmla="*/ 236 h 352"/>
              <a:gd name="T28" fmla="*/ 107 w 320"/>
              <a:gd name="T29" fmla="*/ 213 h 352"/>
              <a:gd name="T30" fmla="*/ 204 w 320"/>
              <a:gd name="T31" fmla="*/ 269 h 352"/>
              <a:gd name="T32" fmla="*/ 200 w 320"/>
              <a:gd name="T33" fmla="*/ 292 h 352"/>
              <a:gd name="T34" fmla="*/ 260 w 320"/>
              <a:gd name="T35" fmla="*/ 352 h 352"/>
              <a:gd name="T36" fmla="*/ 320 w 320"/>
              <a:gd name="T37" fmla="*/ 292 h 352"/>
              <a:gd name="T38" fmla="*/ 260 w 320"/>
              <a:gd name="T39" fmla="*/ 232 h 352"/>
              <a:gd name="T40" fmla="*/ 260 w 320"/>
              <a:gd name="T41" fmla="*/ 16 h 352"/>
              <a:gd name="T42" fmla="*/ 304 w 320"/>
              <a:gd name="T43" fmla="*/ 60 h 352"/>
              <a:gd name="T44" fmla="*/ 260 w 320"/>
              <a:gd name="T45" fmla="*/ 104 h 352"/>
              <a:gd name="T46" fmla="*/ 216 w 320"/>
              <a:gd name="T47" fmla="*/ 60 h 352"/>
              <a:gd name="T48" fmla="*/ 260 w 320"/>
              <a:gd name="T49" fmla="*/ 16 h 352"/>
              <a:gd name="T50" fmla="*/ 60 w 320"/>
              <a:gd name="T51" fmla="*/ 220 h 352"/>
              <a:gd name="T52" fmla="*/ 16 w 320"/>
              <a:gd name="T53" fmla="*/ 176 h 352"/>
              <a:gd name="T54" fmla="*/ 60 w 320"/>
              <a:gd name="T55" fmla="*/ 132 h 352"/>
              <a:gd name="T56" fmla="*/ 104 w 320"/>
              <a:gd name="T57" fmla="*/ 176 h 352"/>
              <a:gd name="T58" fmla="*/ 60 w 320"/>
              <a:gd name="T59" fmla="*/ 220 h 352"/>
              <a:gd name="T60" fmla="*/ 260 w 320"/>
              <a:gd name="T61" fmla="*/ 336 h 352"/>
              <a:gd name="T62" fmla="*/ 216 w 320"/>
              <a:gd name="T63" fmla="*/ 292 h 352"/>
              <a:gd name="T64" fmla="*/ 260 w 320"/>
              <a:gd name="T65" fmla="*/ 248 h 352"/>
              <a:gd name="T66" fmla="*/ 304 w 320"/>
              <a:gd name="T67" fmla="*/ 292 h 352"/>
              <a:gd name="T68" fmla="*/ 260 w 320"/>
              <a:gd name="T69" fmla="*/ 33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0" h="352">
                <a:moveTo>
                  <a:pt x="260" y="232"/>
                </a:moveTo>
                <a:cubicBezTo>
                  <a:pt x="241" y="232"/>
                  <a:pt x="224" y="241"/>
                  <a:pt x="213" y="255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84"/>
                  <a:pt x="122" y="168"/>
                  <a:pt x="116" y="15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24" y="110"/>
                  <a:pt x="241" y="120"/>
                  <a:pt x="260" y="120"/>
                </a:cubicBezTo>
                <a:cubicBezTo>
                  <a:pt x="293" y="120"/>
                  <a:pt x="320" y="93"/>
                  <a:pt x="320" y="60"/>
                </a:cubicBezTo>
                <a:cubicBezTo>
                  <a:pt x="320" y="26"/>
                  <a:pt x="293" y="0"/>
                  <a:pt x="260" y="0"/>
                </a:cubicBezTo>
                <a:cubicBezTo>
                  <a:pt x="227" y="0"/>
                  <a:pt x="200" y="26"/>
                  <a:pt x="200" y="60"/>
                </a:cubicBezTo>
                <a:cubicBezTo>
                  <a:pt x="200" y="68"/>
                  <a:pt x="202" y="76"/>
                  <a:pt x="204" y="82"/>
                </a:cubicBezTo>
                <a:cubicBezTo>
                  <a:pt x="107" y="139"/>
                  <a:pt x="107" y="139"/>
                  <a:pt x="107" y="139"/>
                </a:cubicBezTo>
                <a:cubicBezTo>
                  <a:pt x="96" y="125"/>
                  <a:pt x="79" y="116"/>
                  <a:pt x="60" y="116"/>
                </a:cubicBezTo>
                <a:cubicBezTo>
                  <a:pt x="27" y="116"/>
                  <a:pt x="0" y="143"/>
                  <a:pt x="0" y="176"/>
                </a:cubicBezTo>
                <a:cubicBezTo>
                  <a:pt x="0" y="209"/>
                  <a:pt x="27" y="236"/>
                  <a:pt x="60" y="236"/>
                </a:cubicBezTo>
                <a:cubicBezTo>
                  <a:pt x="79" y="236"/>
                  <a:pt x="96" y="227"/>
                  <a:pt x="107" y="213"/>
                </a:cubicBezTo>
                <a:cubicBezTo>
                  <a:pt x="204" y="269"/>
                  <a:pt x="204" y="269"/>
                  <a:pt x="204" y="269"/>
                </a:cubicBezTo>
                <a:cubicBezTo>
                  <a:pt x="202" y="276"/>
                  <a:pt x="200" y="284"/>
                  <a:pt x="200" y="292"/>
                </a:cubicBezTo>
                <a:cubicBezTo>
                  <a:pt x="200" y="325"/>
                  <a:pt x="227" y="352"/>
                  <a:pt x="260" y="352"/>
                </a:cubicBezTo>
                <a:cubicBezTo>
                  <a:pt x="293" y="352"/>
                  <a:pt x="320" y="325"/>
                  <a:pt x="320" y="292"/>
                </a:cubicBezTo>
                <a:cubicBezTo>
                  <a:pt x="320" y="259"/>
                  <a:pt x="293" y="232"/>
                  <a:pt x="260" y="232"/>
                </a:cubicBezTo>
                <a:close/>
                <a:moveTo>
                  <a:pt x="260" y="16"/>
                </a:moveTo>
                <a:cubicBezTo>
                  <a:pt x="284" y="16"/>
                  <a:pt x="304" y="36"/>
                  <a:pt x="304" y="60"/>
                </a:cubicBezTo>
                <a:cubicBezTo>
                  <a:pt x="304" y="84"/>
                  <a:pt x="284" y="104"/>
                  <a:pt x="260" y="104"/>
                </a:cubicBezTo>
                <a:cubicBezTo>
                  <a:pt x="236" y="104"/>
                  <a:pt x="216" y="84"/>
                  <a:pt x="216" y="60"/>
                </a:cubicBezTo>
                <a:cubicBezTo>
                  <a:pt x="216" y="36"/>
                  <a:pt x="236" y="16"/>
                  <a:pt x="260" y="16"/>
                </a:cubicBezTo>
                <a:close/>
                <a:moveTo>
                  <a:pt x="60" y="220"/>
                </a:moveTo>
                <a:cubicBezTo>
                  <a:pt x="36" y="220"/>
                  <a:pt x="16" y="200"/>
                  <a:pt x="16" y="176"/>
                </a:cubicBezTo>
                <a:cubicBezTo>
                  <a:pt x="16" y="152"/>
                  <a:pt x="36" y="132"/>
                  <a:pt x="60" y="132"/>
                </a:cubicBezTo>
                <a:cubicBezTo>
                  <a:pt x="84" y="132"/>
                  <a:pt x="104" y="152"/>
                  <a:pt x="104" y="176"/>
                </a:cubicBezTo>
                <a:cubicBezTo>
                  <a:pt x="104" y="200"/>
                  <a:pt x="84" y="220"/>
                  <a:pt x="60" y="220"/>
                </a:cubicBezTo>
                <a:close/>
                <a:moveTo>
                  <a:pt x="260" y="336"/>
                </a:moveTo>
                <a:cubicBezTo>
                  <a:pt x="236" y="336"/>
                  <a:pt x="216" y="316"/>
                  <a:pt x="216" y="292"/>
                </a:cubicBezTo>
                <a:cubicBezTo>
                  <a:pt x="216" y="268"/>
                  <a:pt x="236" y="248"/>
                  <a:pt x="260" y="248"/>
                </a:cubicBezTo>
                <a:cubicBezTo>
                  <a:pt x="284" y="248"/>
                  <a:pt x="304" y="268"/>
                  <a:pt x="304" y="292"/>
                </a:cubicBezTo>
                <a:cubicBezTo>
                  <a:pt x="304" y="316"/>
                  <a:pt x="284" y="336"/>
                  <a:pt x="260" y="336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3" name="Freeform 9">
            <a:extLst>
              <a:ext uri="{FF2B5EF4-FFF2-40B4-BE49-F238E27FC236}">
                <a16:creationId xmlns="" xmlns:a16="http://schemas.microsoft.com/office/drawing/2014/main" id="{691144C4-5BA8-4E88-B0C9-A52746B7FC1B}"/>
              </a:ext>
            </a:extLst>
          </p:cNvPr>
          <p:cNvSpPr>
            <a:spLocks noEditPoints="1"/>
          </p:cNvSpPr>
          <p:nvPr/>
        </p:nvSpPr>
        <p:spPr bwMode="auto">
          <a:xfrm>
            <a:off x="8590920" y="3604787"/>
            <a:ext cx="336337" cy="303263"/>
          </a:xfrm>
          <a:custGeom>
            <a:avLst/>
            <a:gdLst>
              <a:gd name="T0" fmla="*/ 296 w 304"/>
              <a:gd name="T1" fmla="*/ 64 h 272"/>
              <a:gd name="T2" fmla="*/ 224 w 304"/>
              <a:gd name="T3" fmla="*/ 64 h 272"/>
              <a:gd name="T4" fmla="*/ 152 w 304"/>
              <a:gd name="T5" fmla="*/ 0 h 272"/>
              <a:gd name="T6" fmla="*/ 80 w 304"/>
              <a:gd name="T7" fmla="*/ 64 h 272"/>
              <a:gd name="T8" fmla="*/ 8 w 304"/>
              <a:gd name="T9" fmla="*/ 64 h 272"/>
              <a:gd name="T10" fmla="*/ 0 w 304"/>
              <a:gd name="T11" fmla="*/ 72 h 272"/>
              <a:gd name="T12" fmla="*/ 0 w 304"/>
              <a:gd name="T13" fmla="*/ 264 h 272"/>
              <a:gd name="T14" fmla="*/ 8 w 304"/>
              <a:gd name="T15" fmla="*/ 272 h 272"/>
              <a:gd name="T16" fmla="*/ 296 w 304"/>
              <a:gd name="T17" fmla="*/ 272 h 272"/>
              <a:gd name="T18" fmla="*/ 304 w 304"/>
              <a:gd name="T19" fmla="*/ 264 h 272"/>
              <a:gd name="T20" fmla="*/ 304 w 304"/>
              <a:gd name="T21" fmla="*/ 72 h 272"/>
              <a:gd name="T22" fmla="*/ 296 w 304"/>
              <a:gd name="T23" fmla="*/ 64 h 272"/>
              <a:gd name="T24" fmla="*/ 216 w 304"/>
              <a:gd name="T25" fmla="*/ 120 h 272"/>
              <a:gd name="T26" fmla="*/ 224 w 304"/>
              <a:gd name="T27" fmla="*/ 128 h 272"/>
              <a:gd name="T28" fmla="*/ 216 w 304"/>
              <a:gd name="T29" fmla="*/ 136 h 272"/>
              <a:gd name="T30" fmla="*/ 208 w 304"/>
              <a:gd name="T31" fmla="*/ 128 h 272"/>
              <a:gd name="T32" fmla="*/ 216 w 304"/>
              <a:gd name="T33" fmla="*/ 120 h 272"/>
              <a:gd name="T34" fmla="*/ 152 w 304"/>
              <a:gd name="T35" fmla="*/ 16 h 272"/>
              <a:gd name="T36" fmla="*/ 207 w 304"/>
              <a:gd name="T37" fmla="*/ 64 h 272"/>
              <a:gd name="T38" fmla="*/ 97 w 304"/>
              <a:gd name="T39" fmla="*/ 64 h 272"/>
              <a:gd name="T40" fmla="*/ 152 w 304"/>
              <a:gd name="T41" fmla="*/ 16 h 272"/>
              <a:gd name="T42" fmla="*/ 88 w 304"/>
              <a:gd name="T43" fmla="*/ 120 h 272"/>
              <a:gd name="T44" fmla="*/ 96 w 304"/>
              <a:gd name="T45" fmla="*/ 128 h 272"/>
              <a:gd name="T46" fmla="*/ 88 w 304"/>
              <a:gd name="T47" fmla="*/ 136 h 272"/>
              <a:gd name="T48" fmla="*/ 80 w 304"/>
              <a:gd name="T49" fmla="*/ 128 h 272"/>
              <a:gd name="T50" fmla="*/ 88 w 304"/>
              <a:gd name="T51" fmla="*/ 120 h 272"/>
              <a:gd name="T52" fmla="*/ 288 w 304"/>
              <a:gd name="T53" fmla="*/ 256 h 272"/>
              <a:gd name="T54" fmla="*/ 16 w 304"/>
              <a:gd name="T55" fmla="*/ 256 h 272"/>
              <a:gd name="T56" fmla="*/ 16 w 304"/>
              <a:gd name="T57" fmla="*/ 80 h 272"/>
              <a:gd name="T58" fmla="*/ 80 w 304"/>
              <a:gd name="T59" fmla="*/ 80 h 272"/>
              <a:gd name="T60" fmla="*/ 80 w 304"/>
              <a:gd name="T61" fmla="*/ 105 h 272"/>
              <a:gd name="T62" fmla="*/ 64 w 304"/>
              <a:gd name="T63" fmla="*/ 128 h 272"/>
              <a:gd name="T64" fmla="*/ 88 w 304"/>
              <a:gd name="T65" fmla="*/ 152 h 272"/>
              <a:gd name="T66" fmla="*/ 112 w 304"/>
              <a:gd name="T67" fmla="*/ 128 h 272"/>
              <a:gd name="T68" fmla="*/ 96 w 304"/>
              <a:gd name="T69" fmla="*/ 105 h 272"/>
              <a:gd name="T70" fmla="*/ 96 w 304"/>
              <a:gd name="T71" fmla="*/ 80 h 272"/>
              <a:gd name="T72" fmla="*/ 208 w 304"/>
              <a:gd name="T73" fmla="*/ 80 h 272"/>
              <a:gd name="T74" fmla="*/ 208 w 304"/>
              <a:gd name="T75" fmla="*/ 105 h 272"/>
              <a:gd name="T76" fmla="*/ 192 w 304"/>
              <a:gd name="T77" fmla="*/ 128 h 272"/>
              <a:gd name="T78" fmla="*/ 216 w 304"/>
              <a:gd name="T79" fmla="*/ 152 h 272"/>
              <a:gd name="T80" fmla="*/ 240 w 304"/>
              <a:gd name="T81" fmla="*/ 128 h 272"/>
              <a:gd name="T82" fmla="*/ 224 w 304"/>
              <a:gd name="T83" fmla="*/ 105 h 272"/>
              <a:gd name="T84" fmla="*/ 224 w 304"/>
              <a:gd name="T85" fmla="*/ 80 h 272"/>
              <a:gd name="T86" fmla="*/ 288 w 304"/>
              <a:gd name="T87" fmla="*/ 80 h 272"/>
              <a:gd name="T88" fmla="*/ 288 w 304"/>
              <a:gd name="T89" fmla="*/ 25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4" h="272">
                <a:moveTo>
                  <a:pt x="296" y="64"/>
                </a:moveTo>
                <a:cubicBezTo>
                  <a:pt x="224" y="64"/>
                  <a:pt x="224" y="64"/>
                  <a:pt x="224" y="64"/>
                </a:cubicBezTo>
                <a:cubicBezTo>
                  <a:pt x="220" y="28"/>
                  <a:pt x="189" y="0"/>
                  <a:pt x="152" y="0"/>
                </a:cubicBezTo>
                <a:cubicBezTo>
                  <a:pt x="115" y="0"/>
                  <a:pt x="84" y="28"/>
                  <a:pt x="80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4" y="64"/>
                  <a:pt x="0" y="68"/>
                  <a:pt x="0" y="72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68"/>
                  <a:pt x="4" y="272"/>
                  <a:pt x="8" y="272"/>
                </a:cubicBezTo>
                <a:cubicBezTo>
                  <a:pt x="296" y="272"/>
                  <a:pt x="296" y="272"/>
                  <a:pt x="296" y="272"/>
                </a:cubicBezTo>
                <a:cubicBezTo>
                  <a:pt x="300" y="272"/>
                  <a:pt x="304" y="268"/>
                  <a:pt x="304" y="264"/>
                </a:cubicBezTo>
                <a:cubicBezTo>
                  <a:pt x="304" y="72"/>
                  <a:pt x="304" y="72"/>
                  <a:pt x="304" y="72"/>
                </a:cubicBezTo>
                <a:cubicBezTo>
                  <a:pt x="304" y="68"/>
                  <a:pt x="300" y="64"/>
                  <a:pt x="296" y="64"/>
                </a:cubicBezTo>
                <a:close/>
                <a:moveTo>
                  <a:pt x="216" y="120"/>
                </a:moveTo>
                <a:cubicBezTo>
                  <a:pt x="220" y="120"/>
                  <a:pt x="224" y="124"/>
                  <a:pt x="224" y="128"/>
                </a:cubicBezTo>
                <a:cubicBezTo>
                  <a:pt x="224" y="132"/>
                  <a:pt x="220" y="136"/>
                  <a:pt x="216" y="136"/>
                </a:cubicBezTo>
                <a:cubicBezTo>
                  <a:pt x="212" y="136"/>
                  <a:pt x="208" y="132"/>
                  <a:pt x="208" y="128"/>
                </a:cubicBezTo>
                <a:cubicBezTo>
                  <a:pt x="208" y="124"/>
                  <a:pt x="212" y="120"/>
                  <a:pt x="216" y="120"/>
                </a:cubicBezTo>
                <a:close/>
                <a:moveTo>
                  <a:pt x="152" y="16"/>
                </a:moveTo>
                <a:cubicBezTo>
                  <a:pt x="180" y="16"/>
                  <a:pt x="204" y="37"/>
                  <a:pt x="207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100" y="37"/>
                  <a:pt x="124" y="16"/>
                  <a:pt x="152" y="16"/>
                </a:cubicBezTo>
                <a:close/>
                <a:moveTo>
                  <a:pt x="88" y="120"/>
                </a:moveTo>
                <a:cubicBezTo>
                  <a:pt x="92" y="120"/>
                  <a:pt x="96" y="124"/>
                  <a:pt x="96" y="128"/>
                </a:cubicBezTo>
                <a:cubicBezTo>
                  <a:pt x="96" y="132"/>
                  <a:pt x="92" y="136"/>
                  <a:pt x="88" y="136"/>
                </a:cubicBezTo>
                <a:cubicBezTo>
                  <a:pt x="84" y="136"/>
                  <a:pt x="80" y="132"/>
                  <a:pt x="80" y="128"/>
                </a:cubicBezTo>
                <a:cubicBezTo>
                  <a:pt x="80" y="124"/>
                  <a:pt x="84" y="120"/>
                  <a:pt x="88" y="120"/>
                </a:cubicBezTo>
                <a:close/>
                <a:moveTo>
                  <a:pt x="288" y="256"/>
                </a:moveTo>
                <a:cubicBezTo>
                  <a:pt x="16" y="256"/>
                  <a:pt x="16" y="256"/>
                  <a:pt x="16" y="256"/>
                </a:cubicBezTo>
                <a:cubicBezTo>
                  <a:pt x="16" y="80"/>
                  <a:pt x="16" y="80"/>
                  <a:pt x="16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71" y="108"/>
                  <a:pt x="64" y="117"/>
                  <a:pt x="64" y="128"/>
                </a:cubicBezTo>
                <a:cubicBezTo>
                  <a:pt x="64" y="141"/>
                  <a:pt x="75" y="152"/>
                  <a:pt x="88" y="152"/>
                </a:cubicBezTo>
                <a:cubicBezTo>
                  <a:pt x="101" y="152"/>
                  <a:pt x="112" y="141"/>
                  <a:pt x="112" y="128"/>
                </a:cubicBezTo>
                <a:cubicBezTo>
                  <a:pt x="112" y="118"/>
                  <a:pt x="105" y="109"/>
                  <a:pt x="96" y="105"/>
                </a:cubicBezTo>
                <a:cubicBezTo>
                  <a:pt x="96" y="80"/>
                  <a:pt x="96" y="80"/>
                  <a:pt x="96" y="80"/>
                </a:cubicBezTo>
                <a:cubicBezTo>
                  <a:pt x="208" y="80"/>
                  <a:pt x="208" y="80"/>
                  <a:pt x="208" y="80"/>
                </a:cubicBezTo>
                <a:cubicBezTo>
                  <a:pt x="208" y="105"/>
                  <a:pt x="208" y="105"/>
                  <a:pt x="208" y="105"/>
                </a:cubicBezTo>
                <a:cubicBezTo>
                  <a:pt x="199" y="108"/>
                  <a:pt x="192" y="117"/>
                  <a:pt x="192" y="128"/>
                </a:cubicBezTo>
                <a:cubicBezTo>
                  <a:pt x="192" y="141"/>
                  <a:pt x="203" y="152"/>
                  <a:pt x="216" y="152"/>
                </a:cubicBezTo>
                <a:cubicBezTo>
                  <a:pt x="229" y="152"/>
                  <a:pt x="240" y="141"/>
                  <a:pt x="240" y="128"/>
                </a:cubicBezTo>
                <a:cubicBezTo>
                  <a:pt x="240" y="118"/>
                  <a:pt x="233" y="109"/>
                  <a:pt x="224" y="105"/>
                </a:cubicBezTo>
                <a:cubicBezTo>
                  <a:pt x="224" y="80"/>
                  <a:pt x="224" y="80"/>
                  <a:pt x="224" y="80"/>
                </a:cubicBezTo>
                <a:cubicBezTo>
                  <a:pt x="288" y="80"/>
                  <a:pt x="288" y="80"/>
                  <a:pt x="288" y="80"/>
                </a:cubicBezTo>
                <a:lnTo>
                  <a:pt x="288" y="2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>
              <a:solidFill>
                <a:prstClr val="black"/>
              </a:solidFill>
            </a:endParaRPr>
          </a:p>
        </p:txBody>
      </p:sp>
      <p:sp>
        <p:nvSpPr>
          <p:cNvPr id="114" name="Freeform 10">
            <a:extLst>
              <a:ext uri="{FF2B5EF4-FFF2-40B4-BE49-F238E27FC236}">
                <a16:creationId xmlns="" xmlns:a16="http://schemas.microsoft.com/office/drawing/2014/main" id="{16A507D3-040C-4600-8549-E19BDC12CD32}"/>
              </a:ext>
            </a:extLst>
          </p:cNvPr>
          <p:cNvSpPr>
            <a:spLocks noEditPoints="1"/>
          </p:cNvSpPr>
          <p:nvPr/>
        </p:nvSpPr>
        <p:spPr bwMode="auto">
          <a:xfrm>
            <a:off x="8212631" y="2169273"/>
            <a:ext cx="318635" cy="347517"/>
          </a:xfrm>
          <a:custGeom>
            <a:avLst/>
            <a:gdLst>
              <a:gd name="T0" fmla="*/ 181 w 288"/>
              <a:gd name="T1" fmla="*/ 165 h 312"/>
              <a:gd name="T2" fmla="*/ 224 w 288"/>
              <a:gd name="T3" fmla="*/ 88 h 312"/>
              <a:gd name="T4" fmla="*/ 144 w 288"/>
              <a:gd name="T5" fmla="*/ 0 h 312"/>
              <a:gd name="T6" fmla="*/ 64 w 288"/>
              <a:gd name="T7" fmla="*/ 88 h 312"/>
              <a:gd name="T8" fmla="*/ 107 w 288"/>
              <a:gd name="T9" fmla="*/ 165 h 312"/>
              <a:gd name="T10" fmla="*/ 0 w 288"/>
              <a:gd name="T11" fmla="*/ 304 h 312"/>
              <a:gd name="T12" fmla="*/ 8 w 288"/>
              <a:gd name="T13" fmla="*/ 312 h 312"/>
              <a:gd name="T14" fmla="*/ 280 w 288"/>
              <a:gd name="T15" fmla="*/ 312 h 312"/>
              <a:gd name="T16" fmla="*/ 288 w 288"/>
              <a:gd name="T17" fmla="*/ 304 h 312"/>
              <a:gd name="T18" fmla="*/ 181 w 288"/>
              <a:gd name="T19" fmla="*/ 165 h 312"/>
              <a:gd name="T20" fmla="*/ 80 w 288"/>
              <a:gd name="T21" fmla="*/ 88 h 312"/>
              <a:gd name="T22" fmla="*/ 144 w 288"/>
              <a:gd name="T23" fmla="*/ 16 h 312"/>
              <a:gd name="T24" fmla="*/ 208 w 288"/>
              <a:gd name="T25" fmla="*/ 88 h 312"/>
              <a:gd name="T26" fmla="*/ 144 w 288"/>
              <a:gd name="T27" fmla="*/ 160 h 312"/>
              <a:gd name="T28" fmla="*/ 80 w 288"/>
              <a:gd name="T29" fmla="*/ 88 h 312"/>
              <a:gd name="T30" fmla="*/ 16 w 288"/>
              <a:gd name="T31" fmla="*/ 296 h 312"/>
              <a:gd name="T32" fmla="*/ 144 w 288"/>
              <a:gd name="T33" fmla="*/ 176 h 312"/>
              <a:gd name="T34" fmla="*/ 272 w 288"/>
              <a:gd name="T35" fmla="*/ 296 h 312"/>
              <a:gd name="T36" fmla="*/ 16 w 288"/>
              <a:gd name="T37" fmla="*/ 296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8" h="312">
                <a:moveTo>
                  <a:pt x="181" y="165"/>
                </a:moveTo>
                <a:cubicBezTo>
                  <a:pt x="207" y="149"/>
                  <a:pt x="224" y="117"/>
                  <a:pt x="224" y="88"/>
                </a:cubicBezTo>
                <a:cubicBezTo>
                  <a:pt x="224" y="46"/>
                  <a:pt x="190" y="0"/>
                  <a:pt x="144" y="0"/>
                </a:cubicBezTo>
                <a:cubicBezTo>
                  <a:pt x="98" y="0"/>
                  <a:pt x="64" y="46"/>
                  <a:pt x="64" y="88"/>
                </a:cubicBezTo>
                <a:cubicBezTo>
                  <a:pt x="64" y="117"/>
                  <a:pt x="81" y="149"/>
                  <a:pt x="107" y="165"/>
                </a:cubicBezTo>
                <a:cubicBezTo>
                  <a:pt x="45" y="181"/>
                  <a:pt x="0" y="238"/>
                  <a:pt x="0" y="304"/>
                </a:cubicBezTo>
                <a:cubicBezTo>
                  <a:pt x="0" y="308"/>
                  <a:pt x="4" y="312"/>
                  <a:pt x="8" y="312"/>
                </a:cubicBezTo>
                <a:cubicBezTo>
                  <a:pt x="280" y="312"/>
                  <a:pt x="280" y="312"/>
                  <a:pt x="280" y="312"/>
                </a:cubicBezTo>
                <a:cubicBezTo>
                  <a:pt x="284" y="312"/>
                  <a:pt x="288" y="308"/>
                  <a:pt x="288" y="304"/>
                </a:cubicBezTo>
                <a:cubicBezTo>
                  <a:pt x="288" y="238"/>
                  <a:pt x="243" y="181"/>
                  <a:pt x="181" y="165"/>
                </a:cubicBezTo>
                <a:close/>
                <a:moveTo>
                  <a:pt x="80" y="88"/>
                </a:moveTo>
                <a:cubicBezTo>
                  <a:pt x="80" y="47"/>
                  <a:pt x="114" y="16"/>
                  <a:pt x="144" y="16"/>
                </a:cubicBezTo>
                <a:cubicBezTo>
                  <a:pt x="174" y="16"/>
                  <a:pt x="208" y="47"/>
                  <a:pt x="208" y="88"/>
                </a:cubicBezTo>
                <a:cubicBezTo>
                  <a:pt x="208" y="129"/>
                  <a:pt x="174" y="160"/>
                  <a:pt x="144" y="160"/>
                </a:cubicBezTo>
                <a:cubicBezTo>
                  <a:pt x="114" y="160"/>
                  <a:pt x="80" y="129"/>
                  <a:pt x="80" y="88"/>
                </a:cubicBezTo>
                <a:close/>
                <a:moveTo>
                  <a:pt x="16" y="296"/>
                </a:moveTo>
                <a:cubicBezTo>
                  <a:pt x="20" y="229"/>
                  <a:pt x="76" y="176"/>
                  <a:pt x="144" y="176"/>
                </a:cubicBezTo>
                <a:cubicBezTo>
                  <a:pt x="212" y="176"/>
                  <a:pt x="268" y="229"/>
                  <a:pt x="272" y="296"/>
                </a:cubicBezTo>
                <a:lnTo>
                  <a:pt x="16" y="2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>
              <a:solidFill>
                <a:prstClr val="black"/>
              </a:solidFill>
            </a:endParaRPr>
          </a:p>
        </p:txBody>
      </p:sp>
      <p:sp>
        <p:nvSpPr>
          <p:cNvPr id="115" name="Freeform 12">
            <a:extLst>
              <a:ext uri="{FF2B5EF4-FFF2-40B4-BE49-F238E27FC236}">
                <a16:creationId xmlns="" xmlns:a16="http://schemas.microsoft.com/office/drawing/2014/main" id="{A4A0FA0C-E3BF-440A-9B9F-759026BC5AFD}"/>
              </a:ext>
            </a:extLst>
          </p:cNvPr>
          <p:cNvSpPr>
            <a:spLocks noEditPoints="1"/>
          </p:cNvSpPr>
          <p:nvPr/>
        </p:nvSpPr>
        <p:spPr bwMode="auto">
          <a:xfrm>
            <a:off x="8248035" y="4967907"/>
            <a:ext cx="247827" cy="375468"/>
          </a:xfrm>
          <a:custGeom>
            <a:avLst/>
            <a:gdLst>
              <a:gd name="T0" fmla="*/ 112 w 224"/>
              <a:gd name="T1" fmla="*/ 0 h 337"/>
              <a:gd name="T2" fmla="*/ 0 w 224"/>
              <a:gd name="T3" fmla="*/ 111 h 337"/>
              <a:gd name="T4" fmla="*/ 107 w 224"/>
              <a:gd name="T5" fmla="*/ 334 h 337"/>
              <a:gd name="T6" fmla="*/ 117 w 224"/>
              <a:gd name="T7" fmla="*/ 334 h 337"/>
              <a:gd name="T8" fmla="*/ 224 w 224"/>
              <a:gd name="T9" fmla="*/ 111 h 337"/>
              <a:gd name="T10" fmla="*/ 112 w 224"/>
              <a:gd name="T11" fmla="*/ 0 h 337"/>
              <a:gd name="T12" fmla="*/ 112 w 224"/>
              <a:gd name="T13" fmla="*/ 317 h 337"/>
              <a:gd name="T14" fmla="*/ 16 w 224"/>
              <a:gd name="T15" fmla="*/ 111 h 337"/>
              <a:gd name="T16" fmla="*/ 112 w 224"/>
              <a:gd name="T17" fmla="*/ 16 h 337"/>
              <a:gd name="T18" fmla="*/ 208 w 224"/>
              <a:gd name="T19" fmla="*/ 111 h 337"/>
              <a:gd name="T20" fmla="*/ 112 w 224"/>
              <a:gd name="T21" fmla="*/ 317 h 337"/>
              <a:gd name="T22" fmla="*/ 112 w 224"/>
              <a:gd name="T23" fmla="*/ 48 h 337"/>
              <a:gd name="T24" fmla="*/ 48 w 224"/>
              <a:gd name="T25" fmla="*/ 112 h 337"/>
              <a:gd name="T26" fmla="*/ 112 w 224"/>
              <a:gd name="T27" fmla="*/ 176 h 337"/>
              <a:gd name="T28" fmla="*/ 176 w 224"/>
              <a:gd name="T29" fmla="*/ 112 h 337"/>
              <a:gd name="T30" fmla="*/ 112 w 224"/>
              <a:gd name="T31" fmla="*/ 48 h 337"/>
              <a:gd name="T32" fmla="*/ 112 w 224"/>
              <a:gd name="T33" fmla="*/ 160 h 337"/>
              <a:gd name="T34" fmla="*/ 64 w 224"/>
              <a:gd name="T35" fmla="*/ 112 h 337"/>
              <a:gd name="T36" fmla="*/ 112 w 224"/>
              <a:gd name="T37" fmla="*/ 64 h 337"/>
              <a:gd name="T38" fmla="*/ 160 w 224"/>
              <a:gd name="T39" fmla="*/ 112 h 337"/>
              <a:gd name="T40" fmla="*/ 112 w 224"/>
              <a:gd name="T41" fmla="*/ 16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4" h="337">
                <a:moveTo>
                  <a:pt x="112" y="0"/>
                </a:moveTo>
                <a:cubicBezTo>
                  <a:pt x="50" y="0"/>
                  <a:pt x="0" y="50"/>
                  <a:pt x="0" y="111"/>
                </a:cubicBezTo>
                <a:cubicBezTo>
                  <a:pt x="0" y="241"/>
                  <a:pt x="102" y="330"/>
                  <a:pt x="107" y="334"/>
                </a:cubicBezTo>
                <a:cubicBezTo>
                  <a:pt x="110" y="337"/>
                  <a:pt x="114" y="337"/>
                  <a:pt x="117" y="334"/>
                </a:cubicBezTo>
                <a:cubicBezTo>
                  <a:pt x="122" y="330"/>
                  <a:pt x="224" y="241"/>
                  <a:pt x="224" y="111"/>
                </a:cubicBezTo>
                <a:cubicBezTo>
                  <a:pt x="224" y="50"/>
                  <a:pt x="174" y="0"/>
                  <a:pt x="112" y="0"/>
                </a:cubicBezTo>
                <a:close/>
                <a:moveTo>
                  <a:pt x="112" y="317"/>
                </a:moveTo>
                <a:cubicBezTo>
                  <a:pt x="91" y="297"/>
                  <a:pt x="16" y="217"/>
                  <a:pt x="16" y="111"/>
                </a:cubicBezTo>
                <a:cubicBezTo>
                  <a:pt x="16" y="58"/>
                  <a:pt x="59" y="16"/>
                  <a:pt x="112" y="16"/>
                </a:cubicBezTo>
                <a:cubicBezTo>
                  <a:pt x="165" y="16"/>
                  <a:pt x="208" y="58"/>
                  <a:pt x="208" y="111"/>
                </a:cubicBezTo>
                <a:cubicBezTo>
                  <a:pt x="208" y="217"/>
                  <a:pt x="133" y="297"/>
                  <a:pt x="112" y="317"/>
                </a:cubicBezTo>
                <a:close/>
                <a:moveTo>
                  <a:pt x="112" y="48"/>
                </a:moveTo>
                <a:cubicBezTo>
                  <a:pt x="77" y="48"/>
                  <a:pt x="48" y="77"/>
                  <a:pt x="48" y="112"/>
                </a:cubicBezTo>
                <a:cubicBezTo>
                  <a:pt x="48" y="147"/>
                  <a:pt x="77" y="176"/>
                  <a:pt x="112" y="176"/>
                </a:cubicBezTo>
                <a:cubicBezTo>
                  <a:pt x="147" y="176"/>
                  <a:pt x="176" y="147"/>
                  <a:pt x="176" y="112"/>
                </a:cubicBezTo>
                <a:cubicBezTo>
                  <a:pt x="176" y="77"/>
                  <a:pt x="147" y="48"/>
                  <a:pt x="112" y="48"/>
                </a:cubicBezTo>
                <a:close/>
                <a:moveTo>
                  <a:pt x="112" y="160"/>
                </a:moveTo>
                <a:cubicBezTo>
                  <a:pt x="86" y="160"/>
                  <a:pt x="64" y="138"/>
                  <a:pt x="64" y="112"/>
                </a:cubicBezTo>
                <a:cubicBezTo>
                  <a:pt x="64" y="86"/>
                  <a:pt x="86" y="64"/>
                  <a:pt x="112" y="64"/>
                </a:cubicBezTo>
                <a:cubicBezTo>
                  <a:pt x="138" y="64"/>
                  <a:pt x="160" y="86"/>
                  <a:pt x="160" y="112"/>
                </a:cubicBezTo>
                <a:cubicBezTo>
                  <a:pt x="160" y="138"/>
                  <a:pt x="138" y="160"/>
                  <a:pt x="112" y="16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>
              <a:solidFill>
                <a:prstClr val="black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8A560F8-029B-4EEA-BE8A-C41A39FB8041}"/>
              </a:ext>
            </a:extLst>
          </p:cNvPr>
          <p:cNvSpPr txBox="1"/>
          <p:nvPr/>
        </p:nvSpPr>
        <p:spPr>
          <a:xfrm>
            <a:off x="5435388" y="3405129"/>
            <a:ext cx="1270212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987"/>
            <a:r>
              <a:rPr lang="en-US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Tahapan</a:t>
            </a: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  </a:t>
            </a:r>
            <a:r>
              <a:rPr lang="en-US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penyusunan</a:t>
            </a: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 Proposal</a:t>
            </a:r>
            <a:endParaRPr lang="en-IN" sz="1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9956" y="756185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(</a:t>
            </a:r>
            <a:r>
              <a:rPr lang="en-US" b="1" dirty="0" err="1"/>
              <a:t>Buku</a:t>
            </a:r>
            <a:r>
              <a:rPr lang="en-US" b="1" dirty="0"/>
              <a:t> </a:t>
            </a:r>
            <a:r>
              <a:rPr lang="en-US" b="1" dirty="0" err="1"/>
              <a:t>Pedoman</a:t>
            </a:r>
            <a:r>
              <a:rPr lang="en-US" b="1" dirty="0"/>
              <a:t> </a:t>
            </a:r>
            <a:r>
              <a:rPr lang="en-US" b="1" dirty="0" err="1"/>
              <a:t>Penulisan</a:t>
            </a:r>
            <a:r>
              <a:rPr lang="en-US" b="1" dirty="0"/>
              <a:t> </a:t>
            </a:r>
            <a:r>
              <a:rPr lang="en-US" b="1" dirty="0" err="1"/>
              <a:t>Tesis</a:t>
            </a:r>
            <a:r>
              <a:rPr lang="en-US" b="1" dirty="0"/>
              <a:t> </a:t>
            </a:r>
            <a:r>
              <a:rPr lang="en-US" b="1" dirty="0" smtClean="0"/>
              <a:t>PPs-UMA)</a:t>
            </a:r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7DF2FEB1-B507-450F-8F62-A0378765EDCD}"/>
              </a:ext>
            </a:extLst>
          </p:cNvPr>
          <p:cNvGrpSpPr/>
          <p:nvPr/>
        </p:nvGrpSpPr>
        <p:grpSpPr>
          <a:xfrm>
            <a:off x="4510235" y="5373216"/>
            <a:ext cx="2980287" cy="1652027"/>
            <a:chOff x="9390194" y="1816548"/>
            <a:chExt cx="2114487" cy="1652027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5135C419-F447-4AFE-AFD5-447E86AD0283}"/>
                </a:ext>
              </a:extLst>
            </p:cNvPr>
            <p:cNvSpPr txBox="1"/>
            <p:nvPr/>
          </p:nvSpPr>
          <p:spPr>
            <a:xfrm>
              <a:off x="9390194" y="2391357"/>
              <a:ext cx="2114487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42900" indent="-342900" algn="r" defTabSz="1218987">
                <a:buAutoNum type="arabicPeriod"/>
              </a:pP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hukum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normatif</a:t>
              </a:r>
              <a:r>
                <a:rPr 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, </a:t>
              </a:r>
              <a:endParaRPr lang="en-U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 Light" charset="0"/>
                <a:cs typeface="Calibri Light" charset="0"/>
              </a:endParaRPr>
            </a:p>
            <a:p>
              <a:pPr marL="342900" indent="-342900" algn="r" defTabSz="1218987">
                <a:buAutoNum type="arabicPeriod"/>
              </a:pP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penelitian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hukum</a:t>
              </a:r>
              <a:r>
                <a:rPr 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empiris</a:t>
              </a:r>
              <a:r>
                <a:rPr 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, </a:t>
              </a:r>
              <a:r>
                <a:rPr lang="en-US" sz="14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atau</a:t>
              </a:r>
              <a:r>
                <a:rPr 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endParaRPr lang="en-U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 Light" charset="0"/>
                <a:cs typeface="Calibri Light" charset="0"/>
              </a:endParaRPr>
            </a:p>
            <a:p>
              <a:pPr marL="342900" indent="-342900" algn="r" defTabSz="1218987">
                <a:buAutoNum type="arabicPeriod"/>
              </a:pPr>
              <a:r>
                <a:rPr lang="en-US" sz="1400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penelitian</a:t>
              </a:r>
              <a:r>
                <a:rPr lang="en-US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hukum</a:t>
              </a:r>
              <a:r>
                <a:rPr 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4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normatif-empiris</a:t>
              </a:r>
              <a:r>
                <a:rPr 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Calibri Light" charset="0"/>
                <a:cs typeface="Calibri Light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3CE3480B-C32C-4832-99D1-3C745977B055}"/>
                </a:ext>
              </a:extLst>
            </p:cNvPr>
            <p:cNvSpPr txBox="1"/>
            <p:nvPr/>
          </p:nvSpPr>
          <p:spPr>
            <a:xfrm>
              <a:off x="9390194" y="1816548"/>
              <a:ext cx="2114487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 defTabSz="1218987"/>
              <a:r>
                <a:rPr lang="en-US" sz="1600" b="1" kern="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Memilih</a:t>
              </a:r>
              <a:r>
                <a:rPr lang="en-US" sz="1600" b="1" kern="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600" b="1" kern="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Metode</a:t>
              </a:r>
              <a:r>
                <a:rPr lang="en-US" sz="1600" b="1" kern="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 </a:t>
              </a:r>
              <a:r>
                <a:rPr lang="en-US" sz="1600" b="1" kern="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ea typeface="Calibri Light" charset="0"/>
                  <a:cs typeface="Calibri Light" charset="0"/>
                </a:rPr>
                <a:t>Penelitian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75" name="Isosceles Triangle 6">
            <a:extLst>
              <a:ext uri="{FF2B5EF4-FFF2-40B4-BE49-F238E27FC236}">
                <a16:creationId xmlns="" xmlns:a16="http://schemas.microsoft.com/office/drawing/2014/main" id="{11A23839-79E8-413C-BC1F-0A3C3EE1657E}"/>
              </a:ext>
            </a:extLst>
          </p:cNvPr>
          <p:cNvSpPr/>
          <p:nvPr/>
        </p:nvSpPr>
        <p:spPr>
          <a:xfrm rot="10800000" flipV="1">
            <a:off x="5735725" y="4962086"/>
            <a:ext cx="502703" cy="433362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5780" y="18864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Tesis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954393"/>
              </p:ext>
            </p:extLst>
          </p:nvPr>
        </p:nvGraphicFramePr>
        <p:xfrm>
          <a:off x="405780" y="1052736"/>
          <a:ext cx="11017224" cy="5508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17224"/>
              </a:tblGrid>
              <a:tr h="1388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Tuliskan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judul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usulan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penelitian</a:t>
                      </a:r>
                      <a:r>
                        <a:rPr lang="en-US" sz="3600" dirty="0">
                          <a:effectLst/>
                        </a:rPr>
                        <a:t>  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805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5528">
                <a:tc>
                  <a:txBody>
                    <a:bodyPr/>
                    <a:lstStyle/>
                    <a:p>
                      <a:pPr marL="900430" indent="-90043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400" dirty="0">
                          <a:effectLst/>
                        </a:rPr>
                        <a:t>LATAR BELAKANG</a:t>
                      </a:r>
                      <a:endParaRPr lang="en-US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Buat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apa</a:t>
                      </a:r>
                      <a:r>
                        <a:rPr lang="en-US" sz="1500" dirty="0">
                          <a:effectLst/>
                        </a:rPr>
                        <a:t> yang </a:t>
                      </a:r>
                      <a:r>
                        <a:rPr lang="en-US" sz="1500" dirty="0" err="1">
                          <a:effectLst/>
                        </a:rPr>
                        <a:t>melatar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belakangi</a:t>
                      </a:r>
                      <a:r>
                        <a:rPr lang="en-US" sz="1500" dirty="0">
                          <a:effectLst/>
                        </a:rPr>
                        <a:t>: </a:t>
                      </a:r>
                      <a:r>
                        <a:rPr lang="en-US" sz="1500" dirty="0" err="1">
                          <a:effectLst/>
                        </a:rPr>
                        <a:t>sehingga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mengkaji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judul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ini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apa</a:t>
                      </a:r>
                      <a:r>
                        <a:rPr lang="en-US" sz="1500" dirty="0">
                          <a:effectLst/>
                        </a:rPr>
                        <a:t> yang </a:t>
                      </a:r>
                      <a:r>
                        <a:rPr lang="en-US" sz="1500" dirty="0" err="1">
                          <a:effectLst/>
                        </a:rPr>
                        <a:t>belum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tersentu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oleh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hukum</a:t>
                      </a:r>
                      <a:r>
                        <a:rPr lang="en-US" sz="1500" dirty="0">
                          <a:effectLst/>
                        </a:rPr>
                        <a:t>, </a:t>
                      </a:r>
                      <a:r>
                        <a:rPr lang="en-US" sz="1500" dirty="0" err="1">
                          <a:effectLst/>
                        </a:rPr>
                        <a:t>kuatkan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dengan</a:t>
                      </a:r>
                      <a:r>
                        <a:rPr lang="en-US" sz="1500" dirty="0">
                          <a:effectLst/>
                        </a:rPr>
                        <a:t> data </a:t>
                      </a:r>
                      <a:r>
                        <a:rPr lang="en-US" sz="1500" dirty="0" err="1">
                          <a:effectLst/>
                        </a:rPr>
                        <a:t>empiris</a:t>
                      </a:r>
                      <a:r>
                        <a:rPr lang="en-US" sz="1500" dirty="0">
                          <a:effectLst/>
                        </a:rPr>
                        <a:t> (</a:t>
                      </a:r>
                      <a:r>
                        <a:rPr lang="en-US" sz="1100" dirty="0" err="1">
                          <a:effectLst/>
                        </a:rPr>
                        <a:t>Deduksi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Teori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Hasil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Penelitian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Peraturan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perundang-undangan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7747">
                <a:tc>
                  <a:txBody>
                    <a:bodyPr/>
                    <a:lstStyle/>
                    <a:p>
                      <a:pPr marL="900430" indent="-90043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3200" dirty="0" err="1">
                          <a:effectLst/>
                        </a:rPr>
                        <a:t>Rumusan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Masalah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penelitian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hukum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normatif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lazim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digunakan</a:t>
                      </a:r>
                      <a:r>
                        <a:rPr lang="en-US" sz="2000" dirty="0">
                          <a:effectLst/>
                        </a:rPr>
                        <a:t> kata Tanya: </a:t>
                      </a:r>
                      <a:r>
                        <a:rPr lang="en-US" sz="2000" dirty="0" err="1">
                          <a:effectLst/>
                        </a:rPr>
                        <a:t>apakah</a:t>
                      </a:r>
                      <a:r>
                        <a:rPr lang="en-US" sz="2000" dirty="0">
                          <a:effectLst/>
                        </a:rPr>
                        <a:t> (what)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bagaimana</a:t>
                      </a:r>
                      <a:r>
                        <a:rPr lang="en-US" sz="2000" dirty="0">
                          <a:effectLst/>
                        </a:rPr>
                        <a:t> (how)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dalam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penelitian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hukum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empiris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atau</a:t>
                      </a:r>
                      <a:r>
                        <a:rPr lang="en-US" sz="2000" dirty="0">
                          <a:effectLst/>
                        </a:rPr>
                        <a:t> normative-</a:t>
                      </a:r>
                      <a:r>
                        <a:rPr lang="en-US" sz="2000" dirty="0" err="1">
                          <a:effectLst/>
                        </a:rPr>
                        <a:t>empiris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ditambah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dengan</a:t>
                      </a:r>
                      <a:r>
                        <a:rPr lang="en-US" sz="2000" dirty="0">
                          <a:effectLst/>
                        </a:rPr>
                        <a:t> kata </a:t>
                      </a:r>
                      <a:r>
                        <a:rPr lang="en-US" sz="2000" dirty="0" err="1">
                          <a:effectLst/>
                        </a:rPr>
                        <a:t>tanya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mengapa</a:t>
                      </a:r>
                      <a:r>
                        <a:rPr lang="en-US" sz="2000" dirty="0">
                          <a:effectLst/>
                        </a:rPr>
                        <a:t> (why).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Contoh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r>
                        <a:rPr lang="en-US" sz="2000" dirty="0" err="1">
                          <a:effectLst/>
                        </a:rPr>
                        <a:t>Bagaimana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aturan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hukum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Bagaimana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pelsaknaannya</a:t>
                      </a:r>
                      <a:r>
                        <a:rPr lang="en-US" sz="2000" dirty="0" smtClean="0">
                          <a:effectLst/>
                        </a:rPr>
                        <a:t>, </a:t>
                      </a:r>
                      <a:r>
                        <a:rPr lang="en-US" sz="2000" dirty="0" err="1" smtClean="0">
                          <a:effectLst/>
                        </a:rPr>
                        <a:t>bagaimana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hambatannya</a:t>
                      </a:r>
                      <a:r>
                        <a:rPr lang="en-US" sz="2000" dirty="0" smtClean="0">
                          <a:effectLst/>
                        </a:rPr>
                        <a:t> (</a:t>
                      </a:r>
                      <a:r>
                        <a:rPr lang="en-US" sz="2000" dirty="0" err="1" smtClean="0">
                          <a:effectLst/>
                        </a:rPr>
                        <a:t>sesuaikan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</a:rPr>
                        <a:t>dengan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</a:rPr>
                        <a:t>judul</a:t>
                      </a:r>
                      <a:r>
                        <a:rPr lang="en-US" sz="2000" baseline="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47827"/>
              </p:ext>
            </p:extLst>
          </p:nvPr>
        </p:nvGraphicFramePr>
        <p:xfrm>
          <a:off x="765820" y="764704"/>
          <a:ext cx="10729192" cy="5904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29192"/>
              </a:tblGrid>
              <a:tr h="53703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</a:rPr>
                        <a:t>Tujuan</a:t>
                      </a:r>
                      <a:r>
                        <a:rPr lang="en-US" sz="4400" dirty="0">
                          <a:effectLst/>
                        </a:rPr>
                        <a:t> </a:t>
                      </a:r>
                      <a:r>
                        <a:rPr lang="en-US" sz="4400" dirty="0" err="1">
                          <a:effectLst/>
                        </a:rPr>
                        <a:t>Penelitian</a:t>
                      </a:r>
                      <a:endParaRPr lang="en-US" sz="4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Untuk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mengetahui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menganalisis</a:t>
                      </a:r>
                      <a:r>
                        <a:rPr lang="en-US" sz="2400" dirty="0">
                          <a:effectLst/>
                        </a:rPr>
                        <a:t>: </a:t>
                      </a:r>
                      <a:r>
                        <a:rPr lang="en-US" sz="2400" dirty="0" err="1">
                          <a:effectLst/>
                        </a:rPr>
                        <a:t>rumusan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masalah</a:t>
                      </a:r>
                      <a:r>
                        <a:rPr lang="en-US" sz="2400" dirty="0">
                          <a:effectLst/>
                        </a:rPr>
                        <a:t> 1, 3, 3 </a:t>
                      </a:r>
                      <a:r>
                        <a:rPr lang="en-US" sz="2400" dirty="0" err="1">
                          <a:effectLst/>
                        </a:rPr>
                        <a:t>dst</a:t>
                      </a:r>
                      <a:endParaRPr lang="en-US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</a:rPr>
                        <a:t>Manfaat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Penelitian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endParaRPr lang="en-US" sz="2800" b="1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 err="1">
                          <a:effectLst/>
                        </a:rPr>
                        <a:t>Secara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Teoritis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sebagai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upaya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pengembangan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ilmu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hukum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pada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umumnya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 err="1">
                          <a:effectLst/>
                        </a:rPr>
                        <a:t>Secara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Praktis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para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pihak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atau</a:t>
                      </a:r>
                      <a:r>
                        <a:rPr lang="en-US" sz="2000" dirty="0">
                          <a:effectLst/>
                        </a:rPr>
                        <a:t> stake </a:t>
                      </a:r>
                      <a:r>
                        <a:rPr lang="en-US" sz="2000" dirty="0" err="1">
                          <a:effectLst/>
                        </a:rPr>
                        <a:t>sholders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dirty="0" err="1">
                          <a:effectLst/>
                        </a:rPr>
                        <a:t>Bagi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peneliti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itu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sendiri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apa</a:t>
                      </a:r>
                      <a:endParaRPr lang="en-US" sz="2000" dirty="0"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dirty="0" err="1">
                          <a:effectLst/>
                        </a:rPr>
                        <a:t>Bagi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Institusi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apa</a:t>
                      </a:r>
                      <a:endParaRPr lang="en-US" sz="2000" dirty="0">
                        <a:effectLst/>
                      </a:endParaRPr>
                    </a:p>
                    <a:p>
                      <a:pPr marL="742950" lvl="1" indent="-2857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dirty="0" err="1">
                          <a:effectLst/>
                        </a:rPr>
                        <a:t>Bagi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masyarakat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apa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3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4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66568"/>
              </p:ext>
            </p:extLst>
          </p:nvPr>
        </p:nvGraphicFramePr>
        <p:xfrm>
          <a:off x="1" y="0"/>
          <a:ext cx="12188824" cy="7115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8890"/>
                <a:gridCol w="2722769"/>
                <a:gridCol w="1986886"/>
                <a:gridCol w="2990279"/>
              </a:tblGrid>
              <a:tr h="4317708">
                <a:tc gridSpan="4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4000" dirty="0" err="1">
                          <a:effectLst/>
                        </a:rPr>
                        <a:t>Tinjaun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Pustaka</a:t>
                      </a:r>
                      <a:r>
                        <a:rPr lang="en-US" sz="4000" dirty="0">
                          <a:effectLst/>
                        </a:rPr>
                        <a:t>/</a:t>
                      </a:r>
                      <a:r>
                        <a:rPr lang="en-US" sz="4000" dirty="0" err="1">
                          <a:effectLst/>
                        </a:rPr>
                        <a:t>Kerangka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Teoritis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dan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 smtClean="0">
                          <a:effectLst/>
                        </a:rPr>
                        <a:t>Konseptual</a:t>
                      </a: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Usahakan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buku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terbaru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relevan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ini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semua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sumbernya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bisa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dari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jurnal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ilmia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atau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hasil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penelitian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terdahulu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</a:rPr>
                        <a:t>Kerangka</a:t>
                      </a:r>
                      <a:r>
                        <a:rPr lang="en-US" sz="2800" b="1" dirty="0">
                          <a:effectLst/>
                        </a:rPr>
                        <a:t> </a:t>
                      </a:r>
                      <a:r>
                        <a:rPr lang="en-US" sz="2800" b="1" dirty="0" err="1">
                          <a:effectLst/>
                        </a:rPr>
                        <a:t>Teori</a:t>
                      </a:r>
                      <a:endParaRPr lang="en-US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usunan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dari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beberapa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anggapan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pendapat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teori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sebagai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satu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kesatuan</a:t>
                      </a:r>
                      <a:r>
                        <a:rPr lang="en-US" sz="2000" dirty="0">
                          <a:effectLst/>
                        </a:rPr>
                        <a:t> yang </a:t>
                      </a:r>
                      <a:r>
                        <a:rPr lang="en-US" sz="2000" dirty="0" err="1">
                          <a:effectLst/>
                        </a:rPr>
                        <a:t>logis</a:t>
                      </a:r>
                      <a:r>
                        <a:rPr lang="en-US" sz="2000" dirty="0">
                          <a:effectLst/>
                        </a:rPr>
                        <a:t> yang </a:t>
                      </a:r>
                      <a:r>
                        <a:rPr lang="en-US" sz="2000" dirty="0" err="1">
                          <a:effectLst/>
                        </a:rPr>
                        <a:t>menjadi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landasan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acuan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pisau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analisis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untuk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mencapai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tujuan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dalam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penelitian</a:t>
                      </a:r>
                      <a:endParaRPr lang="en-US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Penelitian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terdahulu</a:t>
                      </a:r>
                      <a:endParaRPr lang="en-US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Siapa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meneliti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apa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permasalahan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aja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hasilnya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apa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serta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buat</a:t>
                      </a:r>
                      <a:r>
                        <a:rPr lang="en-US" sz="2000" dirty="0">
                          <a:effectLst/>
                        </a:rPr>
                        <a:t> gap research </a:t>
                      </a:r>
                      <a:r>
                        <a:rPr lang="en-US" sz="2000" dirty="0" err="1">
                          <a:effectLst/>
                        </a:rPr>
                        <a:t>dari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peneliti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sebelunya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94" marR="63094" marT="0" marB="0"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126" marR="84126" marT="42063" marB="42063"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126" marR="84126" marT="42063" marB="42063"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126" marR="84126" marT="42063" marB="42063"/>
                </a:tc>
              </a:tr>
              <a:tr h="818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Nama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peneliti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tahun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berapa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94" marR="63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Judulnya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94" marR="63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Rumusan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masalanya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94" marR="63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Hasil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penelitianya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94" marR="63094" marT="0" marB="0"/>
                </a:tc>
              </a:tr>
              <a:tr h="314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94" marR="63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94" marR="63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94" marR="63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94" marR="63094" marT="0" marB="0"/>
                </a:tc>
              </a:tr>
              <a:tr h="1432786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Kemudian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deskripsikan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aja</a:t>
                      </a:r>
                      <a:r>
                        <a:rPr lang="en-US" sz="2000" dirty="0">
                          <a:effectLst/>
                        </a:rPr>
                        <a:t> gap research </a:t>
                      </a:r>
                      <a:r>
                        <a:rPr lang="en-US" sz="2000" dirty="0" err="1">
                          <a:effectLst/>
                        </a:rPr>
                        <a:t>dari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penelitian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sebelumnya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en-US" sz="2800" dirty="0" err="1" smtClean="0">
                          <a:effectLst/>
                        </a:rPr>
                        <a:t>Kerangka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Berpikir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 smtClean="0">
                        <a:effectLst/>
                      </a:endParaRPr>
                    </a:p>
                    <a:p>
                      <a:r>
                        <a:rPr lang="en-US" sz="1800" dirty="0" err="1" smtClean="0">
                          <a:effectLst/>
                        </a:rPr>
                        <a:t>susunan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dari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beberapa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konsep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sebagai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satu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kebulatan</a:t>
                      </a:r>
                      <a:r>
                        <a:rPr lang="en-US" sz="1800" dirty="0">
                          <a:effectLst/>
                        </a:rPr>
                        <a:t> yang </a:t>
                      </a:r>
                      <a:r>
                        <a:rPr lang="en-US" sz="1800" dirty="0" err="1">
                          <a:effectLst/>
                        </a:rPr>
                        <a:t>utuh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sehingga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terbentuk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suatu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wawasan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untuk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dijadikan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landasan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acuan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pedoman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dalam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penelitian</a:t>
                      </a:r>
                      <a:r>
                        <a:rPr lang="en-US" sz="1800" dirty="0">
                          <a:effectLst/>
                        </a:rPr>
                        <a:t>.   </a:t>
                      </a:r>
                      <a:r>
                        <a:rPr lang="en-US" sz="1800" dirty="0" err="1">
                          <a:effectLst/>
                        </a:rPr>
                        <a:t>Berfungsi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sebagai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pedoman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operasional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dalam</a:t>
                      </a:r>
                      <a:r>
                        <a:rPr lang="en-US" sz="1800" dirty="0">
                          <a:effectLst/>
                        </a:rPr>
                        <a:t> proses </a:t>
                      </a:r>
                      <a:r>
                        <a:rPr lang="en-US" sz="1800" dirty="0" err="1">
                          <a:effectLst/>
                        </a:rPr>
                        <a:t>pengumpulan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pengolahan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penganalisisan</a:t>
                      </a:r>
                      <a:r>
                        <a:rPr lang="en-US" sz="1800" dirty="0">
                          <a:effectLst/>
                        </a:rPr>
                        <a:t> data </a:t>
                      </a:r>
                      <a:endParaRPr lang="en-US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094" marR="6309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7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Toeri</a:t>
            </a:r>
            <a:r>
              <a:rPr lang="en-US" dirty="0" smtClean="0"/>
              <a:t> yang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seseuai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tajuk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455416"/>
              </p:ext>
            </p:extLst>
          </p:nvPr>
        </p:nvGraphicFramePr>
        <p:xfrm>
          <a:off x="117748" y="764704"/>
          <a:ext cx="11809312" cy="5140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3389"/>
                <a:gridCol w="3262534"/>
                <a:gridCol w="4273389"/>
              </a:tblGrid>
              <a:tr h="233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Toeri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Pendapat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Dimensi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</a:tr>
              <a:tr h="257012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Penegakan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Hukum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Soerjono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Soekanto</a:t>
                      </a:r>
                      <a:r>
                        <a:rPr lang="en-US" sz="2400" dirty="0">
                          <a:effectLst/>
                        </a:rPr>
                        <a:t> (2005)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Dalam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menegakkan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hukum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ini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ada</a:t>
                      </a:r>
                      <a:r>
                        <a:rPr lang="en-US" sz="1200" dirty="0">
                          <a:effectLst/>
                        </a:rPr>
                        <a:t> 3 </a:t>
                      </a:r>
                      <a:r>
                        <a:rPr lang="en-US" sz="1200" dirty="0" err="1">
                          <a:effectLst/>
                        </a:rPr>
                        <a:t>hal</a:t>
                      </a:r>
                      <a:r>
                        <a:rPr lang="en-US" sz="1200" dirty="0">
                          <a:effectLst/>
                        </a:rPr>
                        <a:t> yang </a:t>
                      </a:r>
                      <a:r>
                        <a:rPr lang="en-US" sz="1200" dirty="0" err="1">
                          <a:effectLst/>
                        </a:rPr>
                        <a:t>harus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diperhatikan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yaitu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(Gustav </a:t>
                      </a:r>
                      <a:r>
                        <a:rPr lang="en-US" sz="1200" dirty="0" err="1">
                          <a:effectLst/>
                        </a:rPr>
                        <a:t>Radbuch</a:t>
                      </a:r>
                      <a:r>
                        <a:rPr lang="en-US" sz="1200" dirty="0">
                          <a:effectLst/>
                        </a:rPr>
                        <a:t>: 1961) </a:t>
                      </a:r>
                      <a:r>
                        <a:rPr lang="en-US" sz="1200" dirty="0" err="1">
                          <a:effectLst/>
                        </a:rPr>
                        <a:t>yaitu</a:t>
                      </a:r>
                      <a:r>
                        <a:rPr lang="en-US" sz="1200" dirty="0">
                          <a:effectLst/>
                        </a:rPr>
                        <a:t>: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err="1">
                          <a:effectLst/>
                        </a:rPr>
                        <a:t>kepastian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hukum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err="1">
                          <a:effectLst/>
                        </a:rPr>
                        <a:t>kemanfaatan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err="1">
                          <a:effectLst/>
                        </a:rPr>
                        <a:t>keadilan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Soerjono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Soekanto</a:t>
                      </a:r>
                      <a:r>
                        <a:rPr lang="en-US" sz="1200" dirty="0">
                          <a:effectLst/>
                        </a:rPr>
                        <a:t> (2005)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err="1">
                          <a:effectLst/>
                        </a:rPr>
                        <a:t>Penyelerasian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antar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nilai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ketertiban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dengan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nilai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ketentramman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 err="1">
                          <a:effectLst/>
                        </a:rPr>
                        <a:t>Penyelesaian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antar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nilai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keadilan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dengan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nilai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kepastian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hukum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1401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Faktor-Faktor yang mempengaruhi penegakan hukum: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</a:rPr>
                        <a:t>Faktor Undang-Undang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</a:rPr>
                        <a:t>Faktor Penegak Hukum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</a:rPr>
                        <a:t>Faktor Sarana atau Fasilitas Pendukung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</a:rPr>
                        <a:t>Faktor Masyarakat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</a:rPr>
                        <a:t>Faktor Kebudayaan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  <a:tr h="9345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peranan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(role)</a:t>
                      </a: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Soerjono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Soekanto</a:t>
                      </a:r>
                      <a:r>
                        <a:rPr lang="en-US" sz="2000" dirty="0">
                          <a:effectLst/>
                        </a:rPr>
                        <a:t> (2015)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Aspek-aspek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peranan</a:t>
                      </a:r>
                      <a:r>
                        <a:rPr lang="en-US" sz="1200" dirty="0">
                          <a:effectLst/>
                        </a:rPr>
                        <a:t> /</a:t>
                      </a:r>
                      <a:r>
                        <a:rPr lang="en-US" sz="1200" dirty="0" err="1">
                          <a:effectLst/>
                        </a:rPr>
                        <a:t>peran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en-US" sz="1200" dirty="0" err="1">
                          <a:effectLst/>
                        </a:rPr>
                        <a:t>sebagai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norma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en-US" sz="1200" dirty="0" err="1">
                          <a:effectLst/>
                        </a:rPr>
                        <a:t>sebagai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individu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norma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dan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en-US" sz="1200" dirty="0" err="1">
                          <a:effectLst/>
                        </a:rPr>
                        <a:t>struktur</a:t>
                      </a:r>
                      <a:r>
                        <a:rPr lang="en-US" sz="1200" dirty="0">
                          <a:effectLst/>
                        </a:rPr>
                        <a:t> social </a:t>
                      </a:r>
                      <a:r>
                        <a:rPr lang="en-US" sz="1200" dirty="0" err="1">
                          <a:effectLst/>
                        </a:rPr>
                        <a:t>masyarakat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14" marR="4351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5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608371"/>
              </p:ext>
            </p:extLst>
          </p:nvPr>
        </p:nvGraphicFramePr>
        <p:xfrm>
          <a:off x="909836" y="404665"/>
          <a:ext cx="11089232" cy="620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126"/>
                <a:gridCol w="3696411"/>
                <a:gridCol w="4841695"/>
              </a:tblGrid>
              <a:tr h="38061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Teori</a:t>
                      </a:r>
                      <a:r>
                        <a:rPr lang="en-US" sz="1800" dirty="0">
                          <a:effectLst/>
                        </a:rPr>
                        <a:t> legal  system </a:t>
                      </a:r>
                      <a:r>
                        <a:rPr lang="en-US" sz="1800" dirty="0" err="1">
                          <a:effectLst/>
                        </a:rPr>
                        <a:t>atau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r>
                        <a:rPr lang="en-US" sz="1800" dirty="0" err="1">
                          <a:effectLst/>
                        </a:rPr>
                        <a:t>teori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r>
                        <a:rPr lang="en-US" sz="1800" dirty="0" err="1">
                          <a:effectLst/>
                        </a:rPr>
                        <a:t>sistem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r>
                        <a:rPr lang="en-US" sz="1800" dirty="0" err="1">
                          <a:effectLst/>
                        </a:rPr>
                        <a:t>hukum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Lawrence  M. Friedman (1975)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 </a:t>
                      </a:r>
                      <a:r>
                        <a:rPr lang="en-US" sz="2400" dirty="0" err="1">
                          <a:effectLst/>
                        </a:rPr>
                        <a:t>komponen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yaitu</a:t>
                      </a:r>
                      <a:r>
                        <a:rPr lang="en-US" sz="2400" dirty="0">
                          <a:effectLst/>
                        </a:rPr>
                        <a:t>: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en-US" sz="2400" dirty="0" err="1">
                          <a:effectLst/>
                        </a:rPr>
                        <a:t>struktur</a:t>
                      </a:r>
                      <a:r>
                        <a:rPr lang="en-US" sz="2400" dirty="0">
                          <a:effectLst/>
                        </a:rPr>
                        <a:t>  </a:t>
                      </a:r>
                      <a:r>
                        <a:rPr lang="en-US" sz="2400" dirty="0" err="1">
                          <a:effectLst/>
                        </a:rPr>
                        <a:t>hukum</a:t>
                      </a:r>
                      <a:r>
                        <a:rPr lang="en-US" sz="2400" dirty="0">
                          <a:effectLst/>
                        </a:rPr>
                        <a:t>  (legal  structure)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en-US" sz="2400" dirty="0" err="1">
                          <a:effectLst/>
                        </a:rPr>
                        <a:t>substansi</a:t>
                      </a:r>
                      <a:r>
                        <a:rPr lang="en-US" sz="2400" dirty="0">
                          <a:effectLst/>
                        </a:rPr>
                        <a:t>  </a:t>
                      </a:r>
                      <a:r>
                        <a:rPr lang="en-US" sz="2400" dirty="0" err="1">
                          <a:effectLst/>
                        </a:rPr>
                        <a:t>hukum</a:t>
                      </a:r>
                      <a:r>
                        <a:rPr lang="en-US" sz="2400" dirty="0">
                          <a:effectLst/>
                        </a:rPr>
                        <a:t>  (legal  substance),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en-US" sz="2400" dirty="0" err="1">
                          <a:effectLst/>
                        </a:rPr>
                        <a:t>budaya</a:t>
                      </a:r>
                      <a:r>
                        <a:rPr lang="en-US" sz="2400" dirty="0">
                          <a:effectLst/>
                        </a:rPr>
                        <a:t>  </a:t>
                      </a:r>
                      <a:r>
                        <a:rPr lang="en-US" sz="2400" dirty="0" err="1">
                          <a:effectLst/>
                        </a:rPr>
                        <a:t>hukum</a:t>
                      </a:r>
                      <a:r>
                        <a:rPr lang="en-US" sz="2400" dirty="0">
                          <a:effectLst/>
                        </a:rPr>
                        <a:t>  (legal  culture).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67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Teori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keadialan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Rawls (1971)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adanya hak dan peluang yang sama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7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Kebijakan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Pidana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Barda Nawawi Arief, 2006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Penal dan non-penal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Perlindungan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Hukum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Satjipto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Rahardjo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Philipus</a:t>
                      </a:r>
                      <a:r>
                        <a:rPr lang="en-US" sz="1600" dirty="0">
                          <a:effectLst/>
                        </a:rPr>
                        <a:t> M </a:t>
                      </a:r>
                      <a:r>
                        <a:rPr lang="en-US" sz="1600" dirty="0" err="1">
                          <a:effectLst/>
                        </a:rPr>
                        <a:t>Hadjon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dan</a:t>
                      </a:r>
                      <a:r>
                        <a:rPr lang="en-US" sz="1600" dirty="0">
                          <a:effectLst/>
                        </a:rPr>
                        <a:t> Fitzgerald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Preventif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Represif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8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Custom 2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FAC"/>
      </a:accent1>
      <a:accent2>
        <a:srgbClr val="1BB23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5975</TotalTime>
  <Words>801</Words>
  <Application>Microsoft Office PowerPoint</Application>
  <PresentationFormat>Custom</PresentationFormat>
  <Paragraphs>133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1_Office Theme</vt:lpstr>
      <vt:lpstr>BlackTie</vt:lpstr>
      <vt:lpstr>Executive</vt:lpstr>
      <vt:lpstr>Cara Mudah Menyusun Tesis  Oleh: Isnaini, Ph.D</vt:lpstr>
      <vt:lpstr>PowerPoint Presentation</vt:lpstr>
      <vt:lpstr>PowerPoint Presentation</vt:lpstr>
      <vt:lpstr>Tahapan Penyusunan Proposal Penelitian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yang digunakan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Six Leadership Styles Relationship vs Task Curve</dc:title>
  <dc:creator>Julian</dc:creator>
  <cp:lastModifiedBy>Windows User</cp:lastModifiedBy>
  <cp:revision>129</cp:revision>
  <dcterms:created xsi:type="dcterms:W3CDTF">2013-09-12T13:05:01Z</dcterms:created>
  <dcterms:modified xsi:type="dcterms:W3CDTF">2022-02-18T10:21:31Z</dcterms:modified>
</cp:coreProperties>
</file>