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6" r:id="rId7"/>
  </p:sldMasterIdLst>
  <p:notesMasterIdLst>
    <p:notesMasterId r:id="rId32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F2E2A-BEF7-4349-BCAB-E1DA92FCA743}" type="doc">
      <dgm:prSet loTypeId="urn:microsoft.com/office/officeart/2005/8/layout/vList2" loCatId="list" qsTypeId="urn:microsoft.com/office/officeart/2005/8/quickstyle/3d9" qsCatId="3D" csTypeId="urn:microsoft.com/office/officeart/2005/8/colors/colorful3" csCatId="colorful" phldr="1"/>
      <dgm:spPr>
        <a:scene3d>
          <a:camera prst="perspectiveContrastingLeftFacing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04791AC0-7541-44D3-A674-E06AE10EB06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>
          <a:sp3d extrusionH="28000" prstMaterial="matte"/>
        </a:bodyPr>
        <a:lstStyle/>
        <a:p>
          <a:pPr algn="ctr"/>
          <a:r>
            <a:rPr lang="en-US" sz="40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Penelitian</a:t>
          </a:r>
          <a:r>
            <a:rPr lang="en-US" sz="40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Hukum</a:t>
          </a:r>
          <a:r>
            <a:rPr lang="en-US" sz="40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Normatif</a:t>
          </a:r>
          <a:endParaRPr lang="en-US" sz="40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Berlin Sans FB Demi" panose="020E0802020502020306" pitchFamily="34" charset="0"/>
          </a:endParaRPr>
        </a:p>
      </dgm:t>
    </dgm:pt>
    <dgm:pt modelId="{40BADD55-0F56-47A5-BA18-992EFD6E7902}" type="parTrans" cxnId="{85AE9FCC-542B-417B-A239-7D20D4417425}">
      <dgm:prSet/>
      <dgm:spPr/>
      <dgm:t>
        <a:bodyPr/>
        <a:lstStyle/>
        <a:p>
          <a:pPr algn="ctr"/>
          <a:endParaRPr lang="en-US"/>
        </a:p>
      </dgm:t>
    </dgm:pt>
    <dgm:pt modelId="{527C4057-58B5-4973-96E8-03091894ED2E}" type="sibTrans" cxnId="{85AE9FCC-542B-417B-A239-7D20D4417425}">
      <dgm:prSet/>
      <dgm:spPr/>
      <dgm:t>
        <a:bodyPr/>
        <a:lstStyle/>
        <a:p>
          <a:pPr algn="ctr"/>
          <a:endParaRPr lang="en-US"/>
        </a:p>
      </dgm:t>
    </dgm:pt>
    <dgm:pt modelId="{4A0B0EB2-AC8A-4FF6-9D26-D64D7A3C889A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Meneliti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perundang-undangan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putusan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hakim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klasula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kontrak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03DE3-C799-4864-BCFB-15EA5803AB91}" type="parTrans" cxnId="{B4406161-0560-44E2-8305-E82210EF0278}">
      <dgm:prSet/>
      <dgm:spPr/>
      <dgm:t>
        <a:bodyPr/>
        <a:lstStyle/>
        <a:p>
          <a:pPr algn="ctr"/>
          <a:endParaRPr lang="en-US"/>
        </a:p>
      </dgm:t>
    </dgm:pt>
    <dgm:pt modelId="{D56CD15D-9545-4FF9-82F0-9A164306178B}" type="sibTrans" cxnId="{B4406161-0560-44E2-8305-E82210EF0278}">
      <dgm:prSet/>
      <dgm:spPr/>
      <dgm:t>
        <a:bodyPr/>
        <a:lstStyle/>
        <a:p>
          <a:pPr algn="ctr"/>
          <a:endParaRPr lang="en-US"/>
        </a:p>
      </dgm:t>
    </dgm:pt>
    <dgm:pt modelId="{057D9E80-925F-4CA7-81DE-B340390DF71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>
          <a:sp3d extrusionH="28000" prstMaterial="matte"/>
        </a:bodyPr>
        <a:lstStyle/>
        <a:p>
          <a:pPr algn="ctr"/>
          <a:r>
            <a:rPr lang="en-US" sz="36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Penelitian</a:t>
          </a:r>
          <a:r>
            <a:rPr lang="en-US" sz="36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Hukum</a:t>
          </a:r>
          <a:r>
            <a:rPr lang="en-US" sz="36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Empiris</a:t>
          </a:r>
          <a:endParaRPr lang="en-US" sz="36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Berlin Sans FB Demi" panose="020E0802020502020306" pitchFamily="34" charset="0"/>
          </a:endParaRPr>
        </a:p>
      </dgm:t>
    </dgm:pt>
    <dgm:pt modelId="{D8833CB8-193E-46FE-BC57-C1A425B21F70}" type="parTrans" cxnId="{3E18F096-C188-4D41-91D2-28E01A4BB092}">
      <dgm:prSet/>
      <dgm:spPr/>
      <dgm:t>
        <a:bodyPr/>
        <a:lstStyle/>
        <a:p>
          <a:pPr algn="ctr"/>
          <a:endParaRPr lang="en-US"/>
        </a:p>
      </dgm:t>
    </dgm:pt>
    <dgm:pt modelId="{CB362B35-8429-4EFC-ADDF-A01E5006A6A0}" type="sibTrans" cxnId="{3E18F096-C188-4D41-91D2-28E01A4BB092}">
      <dgm:prSet/>
      <dgm:spPr/>
      <dgm:t>
        <a:bodyPr/>
        <a:lstStyle/>
        <a:p>
          <a:pPr algn="ctr"/>
          <a:endParaRPr lang="en-US"/>
        </a:p>
      </dgm:t>
    </dgm:pt>
    <dgm:pt modelId="{C3292BCF-7B50-45D3-A5D4-5E3D28D906E6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Meneliti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penegakan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penerapan</a:t>
          </a:r>
          <a:r>
            <a: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hukum</a:t>
          </a:r>
          <a:endParaRPr lang="en-US" sz="28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238C3-38DB-423F-AC76-DCBBE856E3A2}" type="parTrans" cxnId="{DE3D8BC6-D432-4C8C-A187-AE0647861DD6}">
      <dgm:prSet/>
      <dgm:spPr/>
      <dgm:t>
        <a:bodyPr/>
        <a:lstStyle/>
        <a:p>
          <a:pPr algn="ctr"/>
          <a:endParaRPr lang="en-US"/>
        </a:p>
      </dgm:t>
    </dgm:pt>
    <dgm:pt modelId="{9304190D-ADEB-4225-B41E-DA9FB2385C4C}" type="sibTrans" cxnId="{DE3D8BC6-D432-4C8C-A187-AE0647861DD6}">
      <dgm:prSet/>
      <dgm:spPr/>
      <dgm:t>
        <a:bodyPr/>
        <a:lstStyle/>
        <a:p>
          <a:pPr algn="ctr"/>
          <a:endParaRPr lang="en-US"/>
        </a:p>
      </dgm:t>
    </dgm:pt>
    <dgm:pt modelId="{C3F4943C-35C5-4154-88C4-A082B8DE3137}" type="pres">
      <dgm:prSet presAssocID="{78DF2E2A-BEF7-4349-BCAB-E1DA92FCA7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B5B35-0894-4877-BCD8-8CA2D24490AD}" type="pres">
      <dgm:prSet presAssocID="{04791AC0-7541-44D3-A674-E06AE10EB06B}" presName="parentText" presStyleLbl="node1" presStyleIdx="0" presStyleCnt="2" custLinFactNeighborY="-379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74AFD-94C0-4CD1-B1D7-EA456CB71D46}" type="pres">
      <dgm:prSet presAssocID="{04791AC0-7541-44D3-A674-E06AE10EB06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100A1-5299-4C88-9BDD-66A51188649E}" type="pres">
      <dgm:prSet presAssocID="{057D9E80-925F-4CA7-81DE-B340390DF71F}" presName="parentText" presStyleLbl="node1" presStyleIdx="1" presStyleCnt="2" custLinFactNeighborY="-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4B28F-2A0E-41C9-BF8B-C4AA5E4C7DC5}" type="pres">
      <dgm:prSet presAssocID="{057D9E80-925F-4CA7-81DE-B340390DF7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8F096-C188-4D41-91D2-28E01A4BB092}" srcId="{78DF2E2A-BEF7-4349-BCAB-E1DA92FCA743}" destId="{057D9E80-925F-4CA7-81DE-B340390DF71F}" srcOrd="1" destOrd="0" parTransId="{D8833CB8-193E-46FE-BC57-C1A425B21F70}" sibTransId="{CB362B35-8429-4EFC-ADDF-A01E5006A6A0}"/>
    <dgm:cxn modelId="{80F49C2C-CDDB-4F77-AA31-147362374A47}" type="presOf" srcId="{04791AC0-7541-44D3-A674-E06AE10EB06B}" destId="{FB9B5B35-0894-4877-BCD8-8CA2D24490AD}" srcOrd="0" destOrd="0" presId="urn:microsoft.com/office/officeart/2005/8/layout/vList2"/>
    <dgm:cxn modelId="{85AE9FCC-542B-417B-A239-7D20D4417425}" srcId="{78DF2E2A-BEF7-4349-BCAB-E1DA92FCA743}" destId="{04791AC0-7541-44D3-A674-E06AE10EB06B}" srcOrd="0" destOrd="0" parTransId="{40BADD55-0F56-47A5-BA18-992EFD6E7902}" sibTransId="{527C4057-58B5-4973-96E8-03091894ED2E}"/>
    <dgm:cxn modelId="{0B046A32-52BA-4992-98E1-FA5A209D80A8}" type="presOf" srcId="{C3292BCF-7B50-45D3-A5D4-5E3D28D906E6}" destId="{F184B28F-2A0E-41C9-BF8B-C4AA5E4C7DC5}" srcOrd="0" destOrd="0" presId="urn:microsoft.com/office/officeart/2005/8/layout/vList2"/>
    <dgm:cxn modelId="{DE3D8BC6-D432-4C8C-A187-AE0647861DD6}" srcId="{057D9E80-925F-4CA7-81DE-B340390DF71F}" destId="{C3292BCF-7B50-45D3-A5D4-5E3D28D906E6}" srcOrd="0" destOrd="0" parTransId="{E98238C3-38DB-423F-AC76-DCBBE856E3A2}" sibTransId="{9304190D-ADEB-4225-B41E-DA9FB2385C4C}"/>
    <dgm:cxn modelId="{731B1DD4-2E65-4F5C-A63B-0220D8027F3F}" type="presOf" srcId="{4A0B0EB2-AC8A-4FF6-9D26-D64D7A3C889A}" destId="{B1874AFD-94C0-4CD1-B1D7-EA456CB71D46}" srcOrd="0" destOrd="0" presId="urn:microsoft.com/office/officeart/2005/8/layout/vList2"/>
    <dgm:cxn modelId="{BB941C05-A206-4918-8D95-1935279C05E2}" type="presOf" srcId="{78DF2E2A-BEF7-4349-BCAB-E1DA92FCA743}" destId="{C3F4943C-35C5-4154-88C4-A082B8DE3137}" srcOrd="0" destOrd="0" presId="urn:microsoft.com/office/officeart/2005/8/layout/vList2"/>
    <dgm:cxn modelId="{B4406161-0560-44E2-8305-E82210EF0278}" srcId="{04791AC0-7541-44D3-A674-E06AE10EB06B}" destId="{4A0B0EB2-AC8A-4FF6-9D26-D64D7A3C889A}" srcOrd="0" destOrd="0" parTransId="{6EB03DE3-C799-4864-BCFB-15EA5803AB91}" sibTransId="{D56CD15D-9545-4FF9-82F0-9A164306178B}"/>
    <dgm:cxn modelId="{72D591FD-A621-4688-8DF0-426D2C3C3D19}" type="presOf" srcId="{057D9E80-925F-4CA7-81DE-B340390DF71F}" destId="{125100A1-5299-4C88-9BDD-66A51188649E}" srcOrd="0" destOrd="0" presId="urn:microsoft.com/office/officeart/2005/8/layout/vList2"/>
    <dgm:cxn modelId="{A7D4CE60-28B3-470D-A746-D0B7FCAFC571}" type="presParOf" srcId="{C3F4943C-35C5-4154-88C4-A082B8DE3137}" destId="{FB9B5B35-0894-4877-BCD8-8CA2D24490AD}" srcOrd="0" destOrd="0" presId="urn:microsoft.com/office/officeart/2005/8/layout/vList2"/>
    <dgm:cxn modelId="{9B9A5119-BCC4-4C9A-B534-081DA79ABB5D}" type="presParOf" srcId="{C3F4943C-35C5-4154-88C4-A082B8DE3137}" destId="{B1874AFD-94C0-4CD1-B1D7-EA456CB71D46}" srcOrd="1" destOrd="0" presId="urn:microsoft.com/office/officeart/2005/8/layout/vList2"/>
    <dgm:cxn modelId="{FC717F12-3EA3-4754-AD46-E8722D1E310E}" type="presParOf" srcId="{C3F4943C-35C5-4154-88C4-A082B8DE3137}" destId="{125100A1-5299-4C88-9BDD-66A51188649E}" srcOrd="2" destOrd="0" presId="urn:microsoft.com/office/officeart/2005/8/layout/vList2"/>
    <dgm:cxn modelId="{48A2C5C4-3969-47BD-95F6-F83E26BDD024}" type="presParOf" srcId="{C3F4943C-35C5-4154-88C4-A082B8DE3137}" destId="{F184B28F-2A0E-41C9-BF8B-C4AA5E4C7D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5B35-0894-4877-BCD8-8CA2D24490AD}">
      <dsp:nvSpPr>
        <dsp:cNvPr id="0" name=""/>
        <dsp:cNvSpPr/>
      </dsp:nvSpPr>
      <dsp:spPr>
        <a:xfrm>
          <a:off x="0" y="244641"/>
          <a:ext cx="7391400" cy="1216800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LeftFacing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Penelitian</a:t>
          </a:r>
          <a:r>
            <a:rPr lang="en-US" sz="40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Hukum</a:t>
          </a:r>
          <a:r>
            <a:rPr lang="en-US" sz="40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Normatif</a:t>
          </a:r>
          <a:endParaRPr lang="en-US" sz="4000" kern="12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Berlin Sans FB Demi" panose="020E0802020502020306" pitchFamily="34" charset="0"/>
          </a:endParaRPr>
        </a:p>
      </dsp:txBody>
      <dsp:txXfrm>
        <a:off x="59399" y="304040"/>
        <a:ext cx="7272602" cy="1098002"/>
      </dsp:txXfrm>
    </dsp:sp>
    <dsp:sp modelId="{B1874AFD-94C0-4CD1-B1D7-EA456CB71D46}">
      <dsp:nvSpPr>
        <dsp:cNvPr id="0" name=""/>
        <dsp:cNvSpPr/>
      </dsp:nvSpPr>
      <dsp:spPr>
        <a:xfrm>
          <a:off x="0" y="1870000"/>
          <a:ext cx="7391400" cy="1076400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soft" dir="t"/>
          <a:backdrop>
            <a:anchor x="0" y="0" z="-210000"/>
            <a:norm dx="0" dy="0" dz="914400"/>
            <a:up dx="0" dy="914400" dz="0"/>
          </a:backdrop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  <a:sp3d extrusionH="28000" prstMaterial="matte"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Meneliti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perundang-undangan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putusan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hakim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klasula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kontrak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70000"/>
        <a:ext cx="7391400" cy="1076400"/>
      </dsp:txXfrm>
    </dsp:sp>
    <dsp:sp modelId="{125100A1-5299-4C88-9BDD-66A51188649E}">
      <dsp:nvSpPr>
        <dsp:cNvPr id="0" name=""/>
        <dsp:cNvSpPr/>
      </dsp:nvSpPr>
      <dsp:spPr>
        <a:xfrm>
          <a:off x="0" y="2945528"/>
          <a:ext cx="7391400" cy="1216800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LeftFacing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Penelitian</a:t>
          </a:r>
          <a:r>
            <a:rPr lang="en-US" sz="36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Hukum</a:t>
          </a:r>
          <a:r>
            <a:rPr lang="en-US" sz="36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rPr>
            <a:t>Empiris</a:t>
          </a:r>
          <a:endParaRPr lang="en-US" sz="3600" kern="12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Berlin Sans FB Demi" panose="020E0802020502020306" pitchFamily="34" charset="0"/>
          </a:endParaRPr>
        </a:p>
      </dsp:txBody>
      <dsp:txXfrm>
        <a:off x="59399" y="3004927"/>
        <a:ext cx="7272602" cy="1098002"/>
      </dsp:txXfrm>
    </dsp:sp>
    <dsp:sp modelId="{F184B28F-2A0E-41C9-BF8B-C4AA5E4C7DC5}">
      <dsp:nvSpPr>
        <dsp:cNvPr id="0" name=""/>
        <dsp:cNvSpPr/>
      </dsp:nvSpPr>
      <dsp:spPr>
        <a:xfrm>
          <a:off x="0" y="4163200"/>
          <a:ext cx="7391400" cy="1076400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soft" dir="t"/>
          <a:backdrop>
            <a:anchor x="0" y="0" z="-210000"/>
            <a:norm dx="0" dy="0" dz="914400"/>
            <a:up dx="0" dy="914400" dz="0"/>
          </a:backdrop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  <a:sp3d extrusionH="28000" prstMaterial="matte"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Meneliti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penegakan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penerapan</a:t>
          </a:r>
          <a:r>
            <a:rPr lang="en-US" sz="2800" kern="1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hukum</a:t>
          </a:r>
          <a:endParaRPr lang="en-US" sz="2800" kern="1200" dirty="0">
            <a:solidFill>
              <a:schemeClr val="bg1"/>
            </a:solidFill>
            <a:effectLst>
              <a:glow rad="127000">
                <a:schemeClr val="tx1"/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63200"/>
        <a:ext cx="73914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9DBF-E740-470F-B7C2-B3E153A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2868-EFCC-443C-9656-F837C33E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50D65-C64D-44FB-9152-4CC2DE0C9198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35EB0-D091-417E-ACD5-D65E1C7D8524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A09F9-C7D6-4C52-A7E8-5101239A0BA2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6700" y="826967"/>
            <a:ext cx="5693400" cy="2611200"/>
          </a:xfrm>
          <a:prstGeom prst="rect">
            <a:avLst/>
          </a:prstGeom>
          <a:effectLst>
            <a:outerShdw blurRad="28575" dist="19050" dir="27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89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26700" y="826967"/>
            <a:ext cx="7433400" cy="9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26700" y="1892969"/>
            <a:ext cx="7433400" cy="5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99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30D3-968A-4B0B-A047-C84100ADA60B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915BDA-F7F0-464F-804E-93FCFB23C54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734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D4A5-13E2-4B0F-B397-8B8AA01597B5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F444E-AE87-495A-8F55-431A411FDF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945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85DC-9233-4603-977D-AABBE956B053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942D992-BED1-48FC-A5A0-2020167D342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090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D195-2F99-4248-85BA-710350F83F20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1755-ED16-48A9-A0F8-03B84E31226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0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7240-4EAC-4A30-921F-D5E4C9F19756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0FF51C3-A3DB-4508-8ED1-0553AF6A297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340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B47B-7F3D-4E9A-BCCC-AA052F2F39CB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3A916-9ADC-4E15-8265-84D865E2E0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534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E64A4-35FB-42B6-9183-2C0CE0E36649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3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E919-E3CC-4205-8345-3DBF28354C11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C8AF81-C00B-43AD-9EB8-0A01DE590C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86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D387837-CF99-457D-86EB-92900D4F830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76A0-6EFA-4B28-9C67-993691ADD297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604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06A1-5378-412E-86C1-8E6EE2F4325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504F-63A6-48AB-AE85-09F6358DAE25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318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FD2D-C381-4200-9F1D-CD4F4BDE297C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1979-457B-435A-A860-A367760837F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982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74DE-729A-4AAA-9060-F5B7F110DC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81B3-CD3A-471B-A3E0-3B680026330C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894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CC2F-EF9E-4BA6-9BBD-6CDF47AB6344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3F842E6-0883-4E57-BCE6-A2CA294DFF1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68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9B95-ABF3-48EE-808D-ACEA67BD8089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93A2-05B0-400B-BAFE-EBBC8961EFA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2132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657E-706B-4498-9963-48CD94236712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7089-D4C6-44C5-8471-82A11D8402B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4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9287-393E-46CF-8AAB-5E51BC39F276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7A33-20E3-474A-BE3B-9DB00C81411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242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DE8-D44C-4AE9-9FB1-2F41B7BF93A1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88A9-9BD2-4210-A3C1-D92857DDF50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19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683B9-6ECA-47FA-93CF-B124A0FAC208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2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AB68-8DBE-4467-AF27-395477F943CA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D0357-E6FD-4477-A321-2E4E4E2D309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9993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E6F3-2F45-4B87-BA7D-601BD8E1B8CD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669C-D70C-46F4-8F4B-356C1B4824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4925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BB4E-BB75-49C0-BD04-2799CD3BB36B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F9BE-61D9-48EE-A8EB-838C16DFE28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70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F5EB-00BD-439C-A68E-533D7ECC3B96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FF06-7EE2-4CE7-A21B-B45A5EC0441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713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2FCA-F9D4-497C-BB45-09A53646840A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835D-9475-44EE-ACFB-2B08B50A5DF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6269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7D9C-DC69-4749-8DBD-37C6DF0BC393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7891-D5E6-47AF-B1CF-CA753E9C728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659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7928-8113-45DE-B368-9BB82222421D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6162-31E6-4238-8E95-9EF920004C7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63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4E5B-643B-41CA-A9D8-874DE1A20DD5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6A72-BE50-4F1F-BD37-5FBA90BD73C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705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6F76-65ED-4F0D-BEE6-793759FC399E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745B-2CA6-456D-BF72-94D63630BB3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755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3EDC-56FB-4398-9E74-3C86AEA96ABA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49C5-CADB-4623-AAFB-08127860A18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043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FF66B-9476-4BB3-85E9-E01854F07F90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0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B1EE-E4BD-4E1D-8168-92F3DE4D10D7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6A1E-321F-462F-8263-3B20B14686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53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E1AA-1092-477E-9482-3F06A26F3F01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2EC6-1E2B-4D3B-8B84-12A81C75E90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9141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8B96-CC42-4AF1-811E-278E2FCA83A7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A749-4821-418C-8B6F-2B916892BE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558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AFA0-E37A-450D-9CF3-8E59D4B1FBF7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754D-F492-4DDC-A476-33A424DB680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8585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E0DC-128F-4031-A604-39EA7052D339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3497-8569-47F7-8184-9B573E5E169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247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6BB-5297-4E21-BB88-1B190A567997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D341-38D8-454B-AECB-045AFE86208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850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33E8-6A9F-46BE-BE69-ABA38BAB40E2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A46E-F3AE-4FB2-AF7E-945FC328AA6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722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CE11BB-2040-4BFD-8E9F-DF4BC5BD3FE8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7A987-B4F1-4E78-9E86-E8CE3C1A395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6872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4170-813F-48EC-AE88-DA926E7EA0A2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D11F-ADF1-452A-A674-DFC00B70A29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84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66CC-0899-4D7E-BE22-FB16FF81A7E7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0D7716-2240-45E5-A4DC-5ACBE54FDD2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49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B23FBD-8F7D-4F85-8085-67BFDB05CB71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0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0EF5-F79F-4E58-8473-D066C1AFEA83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A0D9-07BD-4E25-B5F3-6FBEB127548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797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49568-FAFC-4E35-98E5-AB18876F8E5D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C9E37D-561F-4524-A96E-F9153082FE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074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D4D1-8C40-494C-BE4F-2DBE1DD813E6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B794-DF29-4638-9F42-9E65A2E9EC9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822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C41CD0-35F8-498A-8611-14D833B5676D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F08E6-2AF5-4076-AED8-A96C9CEB666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19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E9B294-8FF9-41EB-9860-B0E443309786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3FBBE9-92F0-48A6-9DF2-B9A8E2CCF27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4000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91E43-0FCB-47CD-85D2-082A1CAF5510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4DF9E-5681-420B-92B6-608D61697DC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264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89BA-C145-45DF-9046-ED81A8D759CF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228F-AB45-4D61-A2BD-4E3B3F2D745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840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C2A0-F3F1-4EFE-9E75-9DCDC943D6EE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A60F-7F85-4A68-816E-AD8296A9F5A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370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A235-D1BF-460F-B695-7F4541A90C89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3A81F-123F-410E-836B-AABBB3B13B0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F6CF9-DC1A-4936-B852-93DD6DBAF894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EB809-EACB-47C4-AE6E-4A82D207F5F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D789A-1220-4441-8676-44A034051BFD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8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707A4-1B74-42E1-84FA-F8F7108A1AE9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B95BD-AA40-4D9E-8E48-8BF80686F6F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05765-F0BD-4109-B9BF-5F5855A7B35F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AC57A-1AEC-45CD-AA2C-85092F661E3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CB7B77-56C5-4CE4-904B-BD10CB970A30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0EF6B-4C68-4513-B1D2-D1D22A31D7D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72DA4-6B65-4107-9D63-FCBF5141390E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4CE0-A894-4F26-B77C-499C6781C8F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DC953-1898-45ED-9947-B02B692903B0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C8554-438A-48F2-A234-D55040E06C3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A7248-50A0-49AE-9BE8-62877F1B2C9D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5240D-FE67-4220-9096-D5BC942F077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F8959-2CBF-497D-A618-7CDF831B09CC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D47A6-B088-4D69-B18B-257D479A4E6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A8BB9-967E-4CA3-A2BC-0EC07B882A83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BCF40-1732-4C6B-AF48-BB690C5CFB4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61F4F-56F6-4D6B-8AF4-6E6043389B05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DBF0-2F08-4E95-9220-58435E3C8FA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66547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8A266-E364-4B5E-98DD-432668182E1E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34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79" y="985720"/>
            <a:ext cx="7771485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79" y="1749245"/>
            <a:ext cx="7771485" cy="37660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38" y="1119382"/>
            <a:ext cx="8223697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62" y="1730202"/>
            <a:ext cx="419289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62" y="2360065"/>
            <a:ext cx="419289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8123" y="1730202"/>
            <a:ext cx="419454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8123" y="2360065"/>
            <a:ext cx="4194540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F2040-9975-4642-A906-1DF87F8BE202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1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6700" y="826967"/>
            <a:ext cx="5693400" cy="2611200"/>
          </a:xfrm>
          <a:prstGeom prst="rect">
            <a:avLst/>
          </a:prstGeom>
          <a:effectLst>
            <a:outerShdw blurRad="28575" dist="19050" dir="27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898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26700" y="826967"/>
            <a:ext cx="7433400" cy="9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26700" y="1892969"/>
            <a:ext cx="7433400" cy="5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9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52B4A-BA08-4841-AB08-A0D822ABC34D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5D48070-6A81-47D0-9810-1540B9FEFF61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4" r:id="rId12"/>
    <p:sldLayoutId id="214748374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3CE629-1559-47BD-9B49-CB8F515BBE90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512504-C87E-4F52-B568-1C061D05D88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E15A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FF670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909465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956B4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2112A9-BA51-48A7-87C8-D490FA025826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A527D9-1EC3-4E3E-A9D6-A950EA14EBD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58AE2C-8818-4106-B53B-AB6C54202E01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20BA9E7-6271-49EC-A799-F6CEF9EE8C4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2099A4-5483-445E-91AD-FD3A35DB92EA}" type="datetimeFigureOut">
              <a:rPr lang="id-ID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910DC9A-9343-460A-93AF-F4F0BDEF2AC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413F2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FF670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909465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180215-A024-4B6E-AB5E-BD0E4947A80B}" type="datetimeFigureOut">
              <a:rPr lang="id-ID" smtClean="0"/>
              <a:pPr>
                <a:defRPr/>
              </a:pPr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32779B-C6BE-43A3-90F7-EA97E4670F4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.xml"/><Relationship Id="rId11" Type="http://schemas.microsoft.com/office/2007/relationships/hdphoto" Target="../media/hdphoto7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ctrTitle"/>
          </p:nvPr>
        </p:nvSpPr>
        <p:spPr>
          <a:xfrm>
            <a:off x="609600" y="584201"/>
            <a:ext cx="6705600" cy="3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Penelitian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Hukum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 </a:t>
            </a:r>
            <a:br>
              <a:rPr lang="en-US" sz="6000" dirty="0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</a:b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Normatif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dan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Empiris</a:t>
            </a:r>
            <a:r>
              <a:rPr lang="en-US" sz="5400" dirty="0" smtClean="0">
                <a:latin typeface="Berlin Sans FB Demi" panose="020E0802020502020306" pitchFamily="34" charset="0"/>
              </a:rPr>
              <a:t/>
            </a:r>
            <a:br>
              <a:rPr lang="en-US" sz="5400" dirty="0" smtClean="0">
                <a:latin typeface="Berlin Sans FB Demi" panose="020E0802020502020306" pitchFamily="34" charset="0"/>
              </a:rPr>
            </a:br>
            <a:r>
              <a:rPr lang="en-US" sz="3200" dirty="0" err="1" smtClean="0">
                <a:latin typeface="Berlin Sans FB Demi" panose="020E0802020502020306" pitchFamily="34" charset="0"/>
              </a:rPr>
              <a:t>Oleh</a:t>
            </a:r>
            <a:r>
              <a:rPr lang="en-US" sz="3200" dirty="0" smtClean="0">
                <a:latin typeface="Berlin Sans FB Demi" panose="020E0802020502020306" pitchFamily="34" charset="0"/>
              </a:rPr>
              <a:t>: Dr. Jelly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Leviza</a:t>
            </a:r>
            <a:r>
              <a:rPr lang="en-US" sz="3200" dirty="0" smtClean="0">
                <a:latin typeface="Berlin Sans FB Demi" panose="020E0802020502020306" pitchFamily="34" charset="0"/>
              </a:rPr>
              <a:t>, SH., M. Hum</a:t>
            </a:r>
            <a:endParaRPr sz="32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31" b="45580"/>
          <a:stretch/>
        </p:blipFill>
        <p:spPr bwMode="auto">
          <a:xfrm>
            <a:off x="7239001" y="0"/>
            <a:ext cx="1760429" cy="44450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66;p11"/>
          <p:cNvSpPr txBox="1">
            <a:spLocks/>
          </p:cNvSpPr>
          <p:nvPr/>
        </p:nvSpPr>
        <p:spPr>
          <a:xfrm>
            <a:off x="990600" y="3733800"/>
            <a:ext cx="6172200" cy="2540000"/>
          </a:xfrm>
          <a:prstGeom prst="rect">
            <a:avLst/>
          </a:prstGeom>
          <a:noFill/>
          <a:ln>
            <a:noFill/>
          </a:ln>
          <a:effectLst>
            <a:outerShdw blurRad="28575" dist="19050" dir="27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ebas Neue"/>
              <a:buNone/>
              <a:defRPr sz="7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Webinar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metodologi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penelitian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ilmu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hukum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penulisan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jurnal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ilmiah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nasional</a:t>
            </a:r>
            <a:endParaRPr lang="en-US" sz="32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Prodi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Pasca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Ilmu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Hukum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UMA</a:t>
            </a:r>
            <a:endParaRPr lang="en-US" sz="32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18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</a:rPr>
              <a:t>Februari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03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9;p24"/>
          <p:cNvGrpSpPr/>
          <p:nvPr/>
        </p:nvGrpSpPr>
        <p:grpSpPr>
          <a:xfrm>
            <a:off x="76202" y="1884998"/>
            <a:ext cx="2666998" cy="4591999"/>
            <a:chOff x="4665400" y="291604"/>
            <a:chExt cx="395049" cy="317780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Google Shape;253;p24"/>
            <p:cNvSpPr/>
            <p:nvPr/>
          </p:nvSpPr>
          <p:spPr>
            <a:xfrm>
              <a:off x="4814975" y="433609"/>
              <a:ext cx="44000" cy="175775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" name="Google Shape;252;p24"/>
            <p:cNvSpPr/>
            <p:nvPr/>
          </p:nvSpPr>
          <p:spPr>
            <a:xfrm>
              <a:off x="4814975" y="291604"/>
              <a:ext cx="44000" cy="50601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" name="Google Shape;250;p24"/>
            <p:cNvSpPr/>
            <p:nvPr/>
          </p:nvSpPr>
          <p:spPr>
            <a:xfrm>
              <a:off x="4665400" y="323663"/>
              <a:ext cx="395049" cy="109946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Pengertian</a:t>
              </a:r>
              <a:r>
                <a:rPr lang="en-US" sz="1800" b="1" dirty="0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 </a:t>
              </a:r>
              <a:r>
                <a:rPr lang="en-US" sz="1800" b="1" dirty="0" err="1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Penelitian</a:t>
              </a:r>
              <a:r>
                <a:rPr lang="en-US" sz="1800" b="1" dirty="0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Hukum</a:t>
              </a:r>
              <a:r>
                <a:rPr lang="en-US" sz="1800" b="1" dirty="0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 </a:t>
              </a:r>
              <a:r>
                <a:rPr lang="en-US" sz="1800" b="1" dirty="0" err="1" smtClean="0">
                  <a:ln w="190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anose="0208090404030B020404" pitchFamily="18" charset="0"/>
                </a:rPr>
                <a:t>Normatif</a:t>
              </a:r>
              <a:endParaRPr sz="1800" b="1" dirty="0">
                <a:ln w="190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anose="0208090404030B020404" pitchFamily="18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4445001"/>
            <a:ext cx="2733675" cy="243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43200" y="482601"/>
            <a:ext cx="6172200" cy="26015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Soerjono</a:t>
            </a:r>
            <a:r>
              <a:rPr lang="en-US" sz="2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8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Soekanto</a:t>
            </a:r>
            <a:r>
              <a:rPr lang="en-US" sz="2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“</a:t>
            </a:r>
            <a:r>
              <a:rPr lang="en-US" sz="1800" b="1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Penelitian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dilakukan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cara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meneliti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bahan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pustaka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atau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data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sekunder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sebagai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dasar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diteliti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cara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mengadakan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penelusuran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terhadap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peraturan-peraturan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literatur-literatur</a:t>
            </a:r>
            <a:r>
              <a:rPr lang="en-US" sz="1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berkaitan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permasalahan</a:t>
            </a:r>
            <a:r>
              <a:rPr lang="en-US" sz="1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diteliti</a:t>
            </a:r>
            <a:endParaRPr lang="en-US" sz="1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3327400"/>
            <a:ext cx="6172200" cy="2235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Mukti</a:t>
            </a:r>
            <a:r>
              <a:rPr lang="en-US" sz="2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8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Fajar</a:t>
            </a:r>
            <a:r>
              <a:rPr lang="en-US" sz="2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  ND </a:t>
            </a:r>
            <a:r>
              <a:rPr lang="en-US" sz="20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&amp;</a:t>
            </a:r>
            <a:r>
              <a:rPr lang="en-US" sz="2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8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Yulianto</a:t>
            </a:r>
            <a:r>
              <a:rPr lang="en-US" sz="2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“</a:t>
            </a:r>
            <a:r>
              <a:rPr lang="en-US" sz="1800" b="1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enelitian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meletakkan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norma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norma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dimaksud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mengenai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asas-asas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norma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kaidah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perat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perundang-undangan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putusan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pengadilan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serta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doktrin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”. </a:t>
            </a:r>
            <a:endParaRPr lang="en-US" sz="1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0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400" y="2781300"/>
            <a:ext cx="1417799" cy="1295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33400" y="1394990"/>
            <a:ext cx="2362200" cy="4068021"/>
          </a:xfrm>
          <a:prstGeom prst="ellipse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Objek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Kajian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Penelitian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Hukum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Normatif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84" name="Google Shape;584;p42"/>
          <p:cNvSpPr txBox="1">
            <a:spLocks noGrp="1"/>
          </p:cNvSpPr>
          <p:nvPr>
            <p:ph type="sldNum" sz="quarter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585" name="Google Shape;585;p42"/>
          <p:cNvGrpSpPr/>
          <p:nvPr/>
        </p:nvGrpSpPr>
        <p:grpSpPr>
          <a:xfrm>
            <a:off x="3608866" y="330200"/>
            <a:ext cx="4773134" cy="6197600"/>
            <a:chOff x="3778727" y="4460423"/>
            <a:chExt cx="720160" cy="55242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6" name="Google Shape;586;p4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Penelitian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Sejarah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Hukum</a:t>
              </a:r>
              <a:endParaRPr sz="16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Penelitian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Asas-Asas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Hukum</a:t>
              </a:r>
              <a:endParaRPr sz="16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Penelitian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Sinkronisasi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Hukum</a:t>
              </a:r>
              <a:endParaRPr sz="16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P</a:t>
              </a:r>
              <a:r>
                <a:rPr lang="en" sz="1600" b="1" dirty="0" smtClean="0">
                  <a:solidFill>
                    <a:schemeClr val="accent3">
                      <a:lumMod val="50000"/>
                    </a:schemeClr>
                  </a:solidFill>
                  <a:latin typeface="Barlow"/>
                  <a:ea typeface="Barlow"/>
                  <a:cs typeface="Barlow"/>
                  <a:sym typeface="Barlow"/>
                </a:rPr>
                <a:t>enelitian Sistematika Hukum</a:t>
              </a:r>
              <a:endParaRPr sz="16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Penelitian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Perbandingan</a:t>
              </a:r>
              <a:r>
                <a:rPr lang="en-US" sz="1600" b="1" i="0" u="none" strike="noStrike" cap="none" dirty="0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1600" b="1" i="0" u="none" strike="noStrike" cap="none" dirty="0" err="1" smtClean="0">
                  <a:solidFill>
                    <a:schemeClr val="accent3">
                      <a:lumMod val="50000"/>
                    </a:schemeClr>
                  </a:solidFill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Hukum</a:t>
              </a:r>
              <a:endParaRPr sz="16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39116" y="5526277"/>
            <a:ext cx="3380256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Soerjono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Soekanto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, Sri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Mamuji</a:t>
            </a:r>
            <a:endParaRPr lang="en-US" sz="1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2600"/>
            <a:ext cx="4267200" cy="58928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1905000"/>
            <a:ext cx="365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Inventarisasi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Positif</a:t>
            </a:r>
            <a:endParaRPr lang="en-US" sz="2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530600"/>
            <a:ext cx="365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Penemuan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Asas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/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Doktrin</a:t>
            </a:r>
            <a:endParaRPr lang="en-US" sz="2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4953000"/>
            <a:ext cx="2590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Penemuan</a:t>
            </a:r>
            <a:r>
              <a:rPr lang="en-US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Inconcreto</a:t>
            </a:r>
            <a:endParaRPr 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9116" y="5526277"/>
            <a:ext cx="3380256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Soetandyo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Wignjosoebroto</a:t>
            </a:r>
            <a:endParaRPr lang="en-US" sz="1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9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8375" l="0" r="100000">
                        <a14:foregroundMark x1="54000" y1="38375" x2="39111" y2="57000"/>
                        <a14:foregroundMark x1="30667" y1="27000" x2="56778" y2="27500"/>
                        <a14:foregroundMark x1="28333" y1="26250" x2="29222" y2="65125"/>
                        <a14:foregroundMark x1="24222" y1="25750" x2="34000" y2="25375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2892" r="24988"/>
          <a:stretch/>
        </p:blipFill>
        <p:spPr bwMode="auto">
          <a:xfrm>
            <a:off x="3962400" y="1600200"/>
            <a:ext cx="1219200" cy="233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81600" y="2798379"/>
            <a:ext cx="3505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Data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Sekunder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data yang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diperoleh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dari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bahan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kepustakaan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atau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literatur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(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sudah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diolah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) yang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relevan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objek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riset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19400"/>
            <a:ext cx="3505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Data Primer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data yang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diperoleh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langsung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dari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masyarakat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sehingga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masih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mentah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(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belum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diolah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).</a:t>
            </a:r>
          </a:p>
        </p:txBody>
      </p:sp>
      <p:sp>
        <p:nvSpPr>
          <p:cNvPr id="389" name="Google Shape;389;p32"/>
          <p:cNvSpPr txBox="1">
            <a:spLocks noGrp="1"/>
          </p:cNvSpPr>
          <p:nvPr>
            <p:ph type="sldNum" sz="quarter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90" name="Google Shape;390;p32"/>
          <p:cNvGrpSpPr/>
          <p:nvPr/>
        </p:nvGrpSpPr>
        <p:grpSpPr>
          <a:xfrm>
            <a:off x="76201" y="2623901"/>
            <a:ext cx="4542205" cy="3548299"/>
            <a:chOff x="1177450" y="241631"/>
            <a:chExt cx="6173152" cy="3616776"/>
          </a:xfrm>
          <a:blipFill>
            <a:blip r:embed="rId5"/>
            <a:tile tx="0" ty="0" sx="100000" sy="100000" flip="none" algn="tl"/>
          </a:blipFill>
        </p:grpSpPr>
        <p:sp>
          <p:nvSpPr>
            <p:cNvPr id="391" name="Google Shape;391;p3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390;p32"/>
          <p:cNvGrpSpPr/>
          <p:nvPr/>
        </p:nvGrpSpPr>
        <p:grpSpPr>
          <a:xfrm>
            <a:off x="4670703" y="2623901"/>
            <a:ext cx="4542205" cy="3548299"/>
            <a:chOff x="1177450" y="241631"/>
            <a:chExt cx="6173152" cy="3616776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Google Shape;391;p3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92;p3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3;p3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4;p3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866900" y="216338"/>
            <a:ext cx="5410200" cy="1282263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Sumber</a:t>
            </a:r>
            <a:r>
              <a:rPr lang="en-US" sz="40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8086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851850" y="482600"/>
            <a:ext cx="7440300" cy="9061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Berlin Sans FB Demi" panose="020E0802020502020306" pitchFamily="34" charset="0"/>
              </a:rPr>
              <a:t>Bahan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Hukum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Penelitian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Normatif</a:t>
            </a:r>
            <a:endParaRPr dirty="0">
              <a:latin typeface="Berlin Sans FB Demi" panose="020E0802020502020306" pitchFamily="34" charset="0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sz="quarter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3" name="Google Shape;193;p22"/>
          <p:cNvGrpSpPr/>
          <p:nvPr/>
        </p:nvGrpSpPr>
        <p:grpSpPr>
          <a:xfrm>
            <a:off x="5867401" y="4688600"/>
            <a:ext cx="667575" cy="264400"/>
            <a:chOff x="6038025" y="3212150"/>
            <a:chExt cx="667575" cy="198300"/>
          </a:xfrm>
        </p:grpSpPr>
        <p:cxnSp>
          <p:nvCxnSpPr>
            <p:cNvPr id="194" name="Google Shape;194;p22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6" name="Google Shape;196;p22"/>
            <p:cNvSpPr/>
            <p:nvPr/>
          </p:nvSpPr>
          <p:spPr>
            <a:xfrm>
              <a:off x="6507000" y="3212150"/>
              <a:ext cx="198600" cy="19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22"/>
          <p:cNvGrpSpPr/>
          <p:nvPr/>
        </p:nvGrpSpPr>
        <p:grpSpPr>
          <a:xfrm>
            <a:off x="2388750" y="3672600"/>
            <a:ext cx="1192650" cy="264400"/>
            <a:chOff x="2438400" y="2426420"/>
            <a:chExt cx="1192650" cy="198300"/>
          </a:xfrm>
        </p:grpSpPr>
        <p:cxnSp>
          <p:nvCxnSpPr>
            <p:cNvPr id="200" name="Google Shape;200;p22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1" name="Google Shape;201;p22"/>
            <p:cNvSpPr/>
            <p:nvPr/>
          </p:nvSpPr>
          <p:spPr>
            <a:xfrm>
              <a:off x="2438400" y="242642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22"/>
          <p:cNvGrpSpPr/>
          <p:nvPr/>
        </p:nvGrpSpPr>
        <p:grpSpPr>
          <a:xfrm>
            <a:off x="4831900" y="1694593"/>
            <a:ext cx="3169100" cy="1846000"/>
            <a:chOff x="4908100" y="889950"/>
            <a:chExt cx="3169100" cy="1384500"/>
          </a:xfrm>
        </p:grpSpPr>
        <p:cxnSp>
          <p:nvCxnSpPr>
            <p:cNvPr id="204" name="Google Shape;204;p22"/>
            <p:cNvCxnSpPr/>
            <p:nvPr/>
          </p:nvCxnSpPr>
          <p:spPr>
            <a:xfrm>
              <a:off x="4908100" y="1657355"/>
              <a:ext cx="1715100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Google Shape;205;p22"/>
            <p:cNvSpPr txBox="1"/>
            <p:nvPr/>
          </p:nvSpPr>
          <p:spPr>
            <a:xfrm>
              <a:off x="6640486" y="889950"/>
              <a:ext cx="1436714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Bahan</a:t>
              </a:r>
              <a:r>
                <a:rPr lang="en-US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</a:t>
              </a:r>
              <a:r>
                <a:rPr lang="en-US" sz="24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Hukum</a:t>
              </a:r>
              <a:r>
                <a:rPr lang="en-US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anose="020E0802020502020306" pitchFamily="34" charset="0"/>
                  <a:ea typeface="Barlow"/>
                  <a:cs typeface="Barlow"/>
                  <a:sym typeface="Barlow"/>
                </a:rPr>
                <a:t> Primer</a:t>
              </a:r>
              <a:endParaRPr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6507000" y="156415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2738395" y="2039397"/>
            <a:ext cx="3514811" cy="4336004"/>
            <a:chOff x="2991269" y="1153325"/>
            <a:chExt cx="3514811" cy="3252003"/>
          </a:xfrm>
        </p:grpSpPr>
        <p:sp>
          <p:nvSpPr>
            <p:cNvPr id="209" name="Google Shape;209;p22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0" name="Google Shape;210;p22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1" name="Google Shape;211;p22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2" name="Google Shape;212;p22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3" name="Google Shape;213;p22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" name="Google Shape;214;p22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5" name="Google Shape;215;p22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6" name="Google Shape;216;p22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7" name="Google Shape;217;p22"/>
          <p:cNvGrpSpPr/>
          <p:nvPr/>
        </p:nvGrpSpPr>
        <p:grpSpPr>
          <a:xfrm>
            <a:off x="259022" y="717734"/>
            <a:ext cx="367686" cy="799255"/>
            <a:chOff x="6730350" y="2315900"/>
            <a:chExt cx="257700" cy="420100"/>
          </a:xfrm>
        </p:grpSpPr>
        <p:sp>
          <p:nvSpPr>
            <p:cNvPr id="218" name="Google Shape;218;p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2738394" y="1972201"/>
            <a:ext cx="1761300" cy="4336004"/>
            <a:chOff x="2991269" y="1153325"/>
            <a:chExt cx="1761300" cy="3252003"/>
          </a:xfrm>
        </p:grpSpPr>
        <p:sp>
          <p:nvSpPr>
            <p:cNvPr id="224" name="Google Shape;224;p22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</p:sp>
        <p:sp>
          <p:nvSpPr>
            <p:cNvPr id="226" name="Google Shape;226;p22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A2A30">
                <a:alpha val="12850"/>
              </a:srgbClr>
            </a:solidFill>
            <a:ln>
              <a:noFill/>
            </a:ln>
          </p:spPr>
        </p:sp>
      </p:grpSp>
      <p:sp>
        <p:nvSpPr>
          <p:cNvPr id="38" name="Google Shape;205;p22"/>
          <p:cNvSpPr txBox="1"/>
          <p:nvPr/>
        </p:nvSpPr>
        <p:spPr>
          <a:xfrm>
            <a:off x="990601" y="2851067"/>
            <a:ext cx="1548539" cy="1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Bahan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Hukum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Sekunder</a:t>
            </a:r>
            <a:endParaRPr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  <a:ea typeface="Barlow"/>
              <a:cs typeface="Barlow"/>
              <a:sym typeface="Barlow"/>
            </a:endParaRPr>
          </a:p>
        </p:txBody>
      </p:sp>
      <p:sp>
        <p:nvSpPr>
          <p:cNvPr id="39" name="Google Shape;205;p22"/>
          <p:cNvSpPr txBox="1"/>
          <p:nvPr/>
        </p:nvSpPr>
        <p:spPr>
          <a:xfrm>
            <a:off x="6553200" y="3857833"/>
            <a:ext cx="1436714" cy="1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Bahan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Hukum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ea typeface="Barlow"/>
                <a:cs typeface="Barlow"/>
                <a:sym typeface="Barlow"/>
              </a:rPr>
              <a:t>Tersier</a:t>
            </a:r>
            <a:endParaRPr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3783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42150" y="635000"/>
            <a:ext cx="4859700" cy="5588000"/>
          </a:xfrm>
        </p:spPr>
        <p:txBody>
          <a:bodyPr/>
          <a:lstStyle/>
          <a:p>
            <a:pPr algn="ctr"/>
            <a:r>
              <a:rPr lang="en-US" sz="4400" dirty="0" err="1" smtClean="0">
                <a:latin typeface="Berlin Sans FB Demi" panose="020E0802020502020306" pitchFamily="34" charset="0"/>
              </a:rPr>
              <a:t>Bagaimana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menentukan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bentuk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penelitian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hukum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itu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termasuk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normatif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atau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empiris</a:t>
            </a:r>
            <a:r>
              <a:rPr lang="en-US" sz="4400" dirty="0" smtClean="0">
                <a:latin typeface="Berlin Sans FB Demi" panose="020E0802020502020306" pitchFamily="34" charset="0"/>
              </a:rPr>
              <a:t>?.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1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ur Approach Diagram - Rule Of Law Definition - Free Transparent PNG 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119" y1="37015" x2="55714" y2="56874"/>
                        <a14:foregroundMark x1="54762" y1="60047" x2="48571" y2="7038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0"/>
            <a:ext cx="7619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38550" y="355600"/>
            <a:ext cx="1905000" cy="1727200"/>
          </a:xfrm>
          <a:prstGeom prst="ellipse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Pendekatan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Undang-Undang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2006600"/>
            <a:ext cx="1905000" cy="172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Pendekatan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Kasus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4749800"/>
            <a:ext cx="1905000" cy="1727200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Pendekatan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Historis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33650" y="4749800"/>
            <a:ext cx="1905000" cy="172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Pendekatan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Perbanding</a:t>
            </a:r>
            <a:r>
              <a:rPr lang="en-US" sz="1600" dirty="0" smtClean="0">
                <a:latin typeface="Berlin Sans FB Demi" panose="020E0802020502020306" pitchFamily="34" charset="0"/>
              </a:rPr>
              <a:t>-an 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7525" y="2006601"/>
            <a:ext cx="1905000" cy="174303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Pendekatan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Konseptual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21775" y="2279733"/>
            <a:ext cx="3109850" cy="2641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Berlin Sans FB Demi" panose="020E0802020502020306" pitchFamily="34" charset="0"/>
              </a:rPr>
              <a:t>Pendekatan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dalam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Penelitian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Hukum</a:t>
            </a:r>
            <a:endParaRPr lang="en-US" sz="2000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n-US" sz="2000" dirty="0" err="1" smtClean="0">
                <a:latin typeface="Berlin Sans FB Demi" panose="020E0802020502020306" pitchFamily="34" charset="0"/>
              </a:rPr>
              <a:t>Normatif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1" y="5867400"/>
            <a:ext cx="1879639" cy="812800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Peter Mahmud </a:t>
            </a:r>
            <a:r>
              <a:rPr lang="en-US" sz="1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Marzuki</a:t>
            </a:r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3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584200"/>
            <a:ext cx="4495800" cy="3860800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Pendekatan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Kasus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sama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Studi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Kasus</a:t>
            </a:r>
            <a:r>
              <a:rPr lang="en-U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”.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Pendekatan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Kasus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beberapa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kasus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diuji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sedangkan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Studi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Kasus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studi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kasus</a:t>
            </a: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tertentu</a:t>
            </a:r>
            <a:endParaRPr lang="en-US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04" y1="21884" x2="10435" y2="41844"/>
                        <a14:foregroundMark x1="10435" y1="45390" x2="45652" y2="82776"/>
                        <a14:foregroundMark x1="57717" y1="63121" x2="73370" y2="52888"/>
                        <a14:foregroundMark x1="66196" y1="63121" x2="68913" y2="69504"/>
                        <a14:foregroundMark x1="67609" y1="60790" x2="70326" y2="66363"/>
                        <a14:foregroundMark x1="18152" y1="60993" x2="30000" y2="86930"/>
                        <a14:foregroundMark x1="62935" y1="67680" x2="53804" y2="86930"/>
                        <a14:foregroundMark x1="37935" y1="77913" x2="55217" y2="68693"/>
                        <a14:foregroundMark x1="8804" y1="25431" x2="12609" y2="16515"/>
                        <a14:foregroundMark x1="27174" y1="5471" x2="30217" y2="2938"/>
                        <a14:foregroundMark x1="13152" y1="16515" x2="16739" y2="12361"/>
                        <a14:foregroundMark x1="17065" y1="11854" x2="21413" y2="8815"/>
                        <a14:foregroundMark x1="21196" y1="9119" x2="27174" y2="3951"/>
                        <a14:foregroundMark x1="11848" y1="17528" x2="18152" y2="9625"/>
                        <a14:foregroundMark x1="19022" y1="10132" x2="25870" y2="4762"/>
                        <a14:foregroundMark x1="18696" y1="9321" x2="23043" y2="6282"/>
                        <a14:foregroundMark x1="23370" y1="6282" x2="28043" y2="2938"/>
                        <a14:foregroundMark x1="28043" y1="2938" x2="35435" y2="101"/>
                        <a14:backgroundMark x1="43913" y1="6788" x2="36522" y2="53090"/>
                        <a14:backgroundMark x1="21739" y1="14184" x2="35978" y2="51064"/>
                        <a14:backgroundMark x1="54348" y1="8612" x2="60761" y2="52888"/>
                        <a14:backgroundMark x1="35978" y1="7295" x2="23370" y2="29281"/>
                        <a14:backgroundMark x1="23043" y1="14184" x2="27174" y2="10638"/>
                        <a14:backgroundMark x1="44457" y1="5471" x2="57391" y2="7801"/>
                        <a14:backgroundMark x1="63152" y1="12158" x2="72500" y2="26748"/>
                        <a14:backgroundMark x1="72500" y1="26748" x2="69239" y2="48531"/>
                        <a14:backgroundMark x1="15435" y1="26748" x2="28261" y2="54407"/>
                        <a14:backgroundMark x1="13478" y1="37994" x2="21739" y2="51570"/>
                        <a14:backgroundMark x1="43913" y1="62614" x2="65652" y2="52584"/>
                        <a14:backgroundMark x1="23913" y1="2938" x2="24457" y2="101"/>
                        <a14:backgroundMark x1="27500" y1="1621" x2="28587" y2="101"/>
                        <a14:backgroundMark x1="30000" y1="912" x2="30761" y2="405"/>
                        <a14:backgroundMark x1="29674" y1="304" x2="29674" y2="304"/>
                        <a14:backgroundMark x1="31304" y1="1114" x2="34457" y2="101"/>
                        <a14:backgroundMark x1="36739" y1="811" x2="37065" y2="101"/>
                        <a14:backgroundMark x1="22717" y1="13982" x2="26196" y2="10740"/>
                        <a14:backgroundMark x1="25870" y1="10740" x2="23152" y2="12259"/>
                        <a14:backgroundMark x1="48804" y1="5775" x2="52283" y2="6484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65" y="279401"/>
            <a:ext cx="6778673" cy="640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93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629400" y="1600200"/>
            <a:ext cx="0" cy="386080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67000" y="1600200"/>
            <a:ext cx="0" cy="3860800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76400" y="482600"/>
            <a:ext cx="6172200" cy="1117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Teknik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Pengumpulan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Data</a:t>
            </a:r>
            <a:endParaRPr lang="en-US" sz="3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2209800"/>
            <a:ext cx="3429000" cy="132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Library Research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Studi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Pustaka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2209800"/>
            <a:ext cx="3429000" cy="132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Field Research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Studi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Lapangan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0750" y="3835400"/>
            <a:ext cx="4762500" cy="1117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Alat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Pengumpulan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Data</a:t>
            </a:r>
            <a:endParaRPr lang="en-US" sz="2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5461000"/>
            <a:ext cx="3048000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Studi</a:t>
            </a:r>
            <a:r>
              <a:rPr lang="en-US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Dokumen</a:t>
            </a:r>
            <a:endParaRPr lang="en-US" sz="2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5461000"/>
            <a:ext cx="3048000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Wawancara</a:t>
            </a:r>
            <a:r>
              <a:rPr lang="en-US" sz="1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angket</a:t>
            </a:r>
            <a:r>
              <a:rPr lang="en-US" sz="1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questionare</a:t>
            </a:r>
            <a:r>
              <a:rPr lang="en-US" sz="1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observasi</a:t>
            </a:r>
            <a:endParaRPr lang="en-US" sz="1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1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0"/>
            <a:ext cx="4859700" cy="5588000"/>
          </a:xfrm>
        </p:spPr>
        <p:txBody>
          <a:bodyPr/>
          <a:lstStyle/>
          <a:p>
            <a:pPr algn="ctr"/>
            <a:r>
              <a:rPr lang="en-US" dirty="0" err="1" smtClean="0">
                <a:latin typeface="Berlin Sans FB Demi" panose="020E0802020502020306" pitchFamily="34" charset="0"/>
              </a:rPr>
              <a:t>Wawancara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dalam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Penelitian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Hukum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Normatif</a:t>
            </a:r>
            <a:r>
              <a:rPr lang="en-US" dirty="0" smtClean="0">
                <a:latin typeface="Berlin Sans FB Demi" panose="020E0802020502020306" pitchFamily="34" charset="0"/>
              </a:rPr>
              <a:t>?.</a:t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/>
            </a:r>
            <a:br>
              <a:rPr lang="en-US" dirty="0" smtClean="0">
                <a:latin typeface="Berlin Sans FB Demi" panose="020E0802020502020306" pitchFamily="34" charset="0"/>
              </a:rPr>
            </a:b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556" y1="39531" x2="54444" y2="55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1800"/>
            <a:ext cx="2743200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685800"/>
            <a:ext cx="2667000" cy="5486401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Metode</a:t>
            </a:r>
            <a:endParaRPr lang="en-US" sz="4000" b="1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sz="4000" b="1" dirty="0" err="1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Penelitian</a:t>
            </a:r>
            <a:endParaRPr lang="en-US" sz="4000" b="1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sz="4000" b="1" dirty="0" err="1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Hukum</a:t>
            </a:r>
            <a:endParaRPr lang="en-US" sz="4000" b="1" dirty="0">
              <a:ln w="285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13856" y="685800"/>
            <a:ext cx="2634745" cy="14224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Metode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3856" y="2717800"/>
            <a:ext cx="2634745" cy="14224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Penelitian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13856" y="4749800"/>
            <a:ext cx="2634745" cy="14224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Hukum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0" y="939800"/>
            <a:ext cx="1556255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1" y="2971799"/>
            <a:ext cx="1556255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1" y="4953000"/>
            <a:ext cx="1556255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87400"/>
            <a:ext cx="2025650" cy="16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0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84200"/>
            <a:ext cx="6172200" cy="1117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Analisis</a:t>
            </a:r>
            <a:r>
              <a:rPr lang="en-US" sz="4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Data </a:t>
            </a:r>
            <a:endParaRPr lang="en-US" sz="4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2209800"/>
            <a:ext cx="3505200" cy="2438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Analisis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Kualitatif</a:t>
            </a:r>
            <a:endParaRPr lang="en-US" sz="3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800" y="2108200"/>
            <a:ext cx="3505200" cy="2438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Analisis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Kuantitatif</a:t>
            </a:r>
            <a:endParaRPr lang="en-US" sz="3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" y="4851400"/>
            <a:ext cx="8458200" cy="1117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Penelitian</a:t>
            </a:r>
            <a:r>
              <a:rPr lang="en-US" sz="4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4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Normatif</a:t>
            </a:r>
            <a:endParaRPr lang="en-US" sz="4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6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49514"/>
            <a:ext cx="502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Berlin Sans FB Demi" panose="020E0802020502020306" pitchFamily="34" charset="0"/>
              </a:rPr>
              <a:t>Penggunaan</a:t>
            </a:r>
            <a:r>
              <a:rPr lang="en-US" sz="4400" dirty="0" smtClean="0">
                <a:latin typeface="Berlin Sans FB Demi" panose="020E0802020502020306" pitchFamily="34" charset="0"/>
              </a:rPr>
              <a:t> Data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Kuantitatif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dalam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Penelitian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Hukum</a:t>
            </a:r>
            <a:r>
              <a:rPr lang="en-US" sz="4400" dirty="0" smtClean="0">
                <a:latin typeface="Berlin Sans FB Demi" panose="020E0802020502020306" pitchFamily="34" charset="0"/>
              </a:rPr>
              <a:t> </a:t>
            </a:r>
            <a:r>
              <a:rPr lang="en-US" sz="4400" dirty="0" err="1" smtClean="0">
                <a:latin typeface="Berlin Sans FB Demi" panose="020E0802020502020306" pitchFamily="34" charset="0"/>
              </a:rPr>
              <a:t>Normatif</a:t>
            </a:r>
            <a:r>
              <a:rPr lang="en-US" sz="4400" dirty="0" smtClean="0">
                <a:latin typeface="Berlin Sans FB Demi" panose="020E0802020502020306" pitchFamily="34" charset="0"/>
              </a:rPr>
              <a:t>...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3" b="96525" l="9794" r="89691">
                        <a14:foregroundMark x1="48969" y1="71042" x2="51546" y2="8146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7722" r="8766" b="8758"/>
          <a:stretch/>
        </p:blipFill>
        <p:spPr bwMode="auto">
          <a:xfrm>
            <a:off x="6477000" y="1092200"/>
            <a:ext cx="1864426" cy="4227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2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00" y="228600"/>
            <a:ext cx="7433400" cy="964400"/>
          </a:xfrm>
        </p:spPr>
        <p:txBody>
          <a:bodyPr/>
          <a:lstStyle/>
          <a:p>
            <a:r>
              <a:rPr lang="en-US" dirty="0" smtClean="0"/>
              <a:t>PENELITIAN HUKUM EMPIRIS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50" y="1892968"/>
            <a:ext cx="7907700" cy="44824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Meneliti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penerapan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hukum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tengah-tengah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masyarakat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Teknik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Pengumpulan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Field Research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Pengumpulan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Wawancara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kuisioner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angket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observasi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Ditandai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penelitian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Pihak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diwawancarai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Responden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9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14400"/>
            <a:ext cx="2455606" cy="1447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Menentukan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Topik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sebaiknya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dikuasai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disukai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tertarik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2748150" y="1701800"/>
            <a:ext cx="3505200" cy="38768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819400" y="1828800"/>
            <a:ext cx="3352800" cy="363424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Langkah-langkah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 yang </a:t>
            </a:r>
            <a:r>
              <a:rPr lang="en-US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Harus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dilakukan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untuk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Membuat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Usulan</a:t>
            </a:r>
            <a:r>
              <a:rPr lang="en-US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Penelitian</a:t>
            </a:r>
            <a:endParaRPr lang="en-US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394" y="2555159"/>
            <a:ext cx="2455606" cy="174768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Pastikan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topik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up to date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didukung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ketersediaan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literatur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7000" y="2616611"/>
            <a:ext cx="251460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Menentukan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judul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penelitian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harus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merangkum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usur-unsur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rumusan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masalah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724" y="4521611"/>
            <a:ext cx="2416277" cy="185378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700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Menentukan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rumusan</a:t>
            </a:r>
            <a:r>
              <a:rPr lang="en-US" sz="17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masalah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pertanyaan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: </a:t>
            </a:r>
            <a:r>
              <a:rPr lang="en-US" sz="17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apakah</a:t>
            </a:r>
            <a:r>
              <a:rPr lang="en-US" sz="1700" dirty="0">
                <a:solidFill>
                  <a:schemeClr val="bg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bagaimanakah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, </a:t>
            </a:r>
            <a:r>
              <a:rPr lang="en-US" sz="17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atau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mengapa</a:t>
            </a:r>
            <a:r>
              <a:rPr lang="en-US" sz="17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?.</a:t>
            </a:r>
            <a:endParaRPr lang="en-US" sz="17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700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59794" y="668593"/>
            <a:ext cx="2455606" cy="17476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outline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penelitian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harus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menjabarkan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menjawab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substansi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rumusan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masalah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).</a:t>
            </a:r>
          </a:p>
          <a:p>
            <a:pPr algn="just"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59794" y="4698591"/>
            <a:ext cx="2514600" cy="15289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Pastikan</a:t>
            </a:r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keaslian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penelitian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(novelty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state of the art)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>
            <a:spLocks noGrp="1"/>
          </p:cNvSpPr>
          <p:nvPr>
            <p:ph type="sldNum" sz="quarter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ctrTitle" idx="4294967295"/>
          </p:nvPr>
        </p:nvSpPr>
        <p:spPr>
          <a:xfrm>
            <a:off x="5043488" y="1193800"/>
            <a:ext cx="4100512" cy="1546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2"/>
                </a:solidFill>
              </a:rPr>
              <a:t>Thanks!</a:t>
            </a:r>
            <a:endParaRPr sz="9600" dirty="0">
              <a:solidFill>
                <a:schemeClr val="accent2"/>
              </a:solidFill>
            </a:endParaRPr>
          </a:p>
        </p:txBody>
      </p:sp>
      <p:sp>
        <p:nvSpPr>
          <p:cNvPr id="404" name="Google Shape;404;p33"/>
          <p:cNvSpPr txBox="1">
            <a:spLocks noGrp="1"/>
          </p:cNvSpPr>
          <p:nvPr>
            <p:ph type="subTitle" idx="4294967295"/>
          </p:nvPr>
        </p:nvSpPr>
        <p:spPr>
          <a:xfrm>
            <a:off x="0" y="2819400"/>
            <a:ext cx="4100513" cy="2216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Any questions</a:t>
            </a:r>
            <a:r>
              <a:rPr lang="en" b="1" dirty="0" smtClean="0"/>
              <a:t>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476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>
            <a:off x="671052" y="2045525"/>
            <a:ext cx="990600" cy="2743200"/>
          </a:xfrm>
          <a:prstGeom prst="curved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723104" y="2920597"/>
            <a:ext cx="6720348" cy="984864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Μέθοδοι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Methodos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, Methods, 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Metode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0310" y="1049189"/>
            <a:ext cx="2969342" cy="1320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Metode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”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40310" y="4233101"/>
            <a:ext cx="6703142" cy="962025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Methodology</a:t>
            </a: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Metodologi</a:t>
            </a:r>
            <a:endParaRPr lang="en-US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4862052" y="1068853"/>
            <a:ext cx="3581400" cy="1179872"/>
          </a:xfrm>
          <a:prstGeom prst="hexagon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Prosedur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cara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teknik</a:t>
            </a:r>
            <a:r>
              <a:rPr lang="en-US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yang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sistematis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71052" y="1029525"/>
            <a:ext cx="990600" cy="2743200"/>
          </a:xfrm>
          <a:prstGeom prst="curved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924800" y="8022168"/>
            <a:ext cx="762000" cy="4868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649288" y="2616200"/>
            <a:ext cx="3008312" cy="1219200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Re-search</a:t>
            </a:r>
            <a:endParaRPr lang="en-US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49290" y="4546600"/>
            <a:ext cx="3008311" cy="1219200"/>
          </a:xfrm>
          <a:prstGeom prst="snip2Diag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Truth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5867400" y="2413000"/>
            <a:ext cx="2438400" cy="1731579"/>
          </a:xfrm>
          <a:prstGeom prst="cloudCallout">
            <a:avLst>
              <a:gd name="adj1" fmla="val 57692"/>
              <a:gd name="adj2" fmla="val 60145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Perspektif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Ruang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Waktu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002089" y="482600"/>
            <a:ext cx="4913311" cy="1727200"/>
          </a:xfrm>
          <a:prstGeom prst="hexagon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Penelitian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adalah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kegiatan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sistematis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mengumpulkan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&amp; </a:t>
            </a:r>
            <a:r>
              <a:rPr lang="en-US" sz="16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menganalisa</a:t>
            </a:r>
            <a:r>
              <a:rPr lang="en-US" sz="16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data 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secara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logika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tujuan</a:t>
            </a:r>
            <a:r>
              <a:rPr lang="en-US" sz="1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tertentu</a:t>
            </a:r>
            <a:endParaRPr lang="en-US" sz="1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191001" y="4546600"/>
            <a:ext cx="4684711" cy="1320800"/>
          </a:xfrm>
          <a:prstGeom prst="snip2Diag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Kebenaran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Tak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Mutlak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0530" y="1946929"/>
            <a:ext cx="764117" cy="57442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49288" y="685800"/>
            <a:ext cx="3008312" cy="1166283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Penelitian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“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5354" y="3930248"/>
            <a:ext cx="764117" cy="57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0677" y="4749801"/>
            <a:ext cx="573088" cy="76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924800" y="7412567"/>
            <a:ext cx="762000" cy="4868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urved Right Arrow 5"/>
          <p:cNvSpPr/>
          <p:nvPr/>
        </p:nvSpPr>
        <p:spPr>
          <a:xfrm>
            <a:off x="304800" y="680005"/>
            <a:ext cx="1676400" cy="2647396"/>
          </a:xfrm>
          <a:prstGeom prst="curvedRightArrow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057400" y="2240936"/>
            <a:ext cx="4953000" cy="1492864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Memiliki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banyak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pengertian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lihat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Soerjono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Soekanto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) </a:t>
            </a:r>
            <a:endParaRPr lang="en-US" sz="2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057400" y="4038600"/>
            <a:ext cx="4953000" cy="193040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Seperangkat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norma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mengatur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tingkah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laku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manusia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masyarakat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Mahadi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)</a:t>
            </a:r>
            <a:endParaRPr lang="en-US" sz="2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flipH="1">
            <a:off x="7162800" y="883205"/>
            <a:ext cx="1524000" cy="4577796"/>
          </a:xfrm>
          <a:prstGeom prst="curvedRightArrow">
            <a:avLst>
              <a:gd name="adj1" fmla="val 25000"/>
              <a:gd name="adj2" fmla="val 50000"/>
              <a:gd name="adj3" fmla="val 26035"/>
            </a:avLst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476805"/>
            <a:ext cx="4953000" cy="122499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Hukum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”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482600"/>
            <a:ext cx="2587504" cy="5892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200" dirty="0">
                <a:latin typeface="Berlin Sans FB Demi" panose="020E0802020502020306" pitchFamily="34" charset="0"/>
              </a:rPr>
              <a:t>Proses menemukan kebenaran hukum </a:t>
            </a:r>
            <a:r>
              <a:rPr lang="id-ID" sz="2200" dirty="0" smtClean="0">
                <a:latin typeface="Berlin Sans FB Demi" panose="020E0802020502020306" pitchFamily="34" charset="0"/>
              </a:rPr>
              <a:t>dalam tindakan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atau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id-ID" sz="2200" dirty="0" smtClean="0">
                <a:latin typeface="Berlin Sans FB Demi" panose="020E0802020502020306" pitchFamily="34" charset="0"/>
              </a:rPr>
              <a:t> hubungan manusia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smtClean="0">
                <a:latin typeface="Berlin Sans FB Demi" panose="020E0802020502020306" pitchFamily="34" charset="0"/>
              </a:rPr>
              <a:t>yang b</a:t>
            </a:r>
            <a:r>
              <a:rPr lang="id-ID" sz="2200" dirty="0" smtClean="0">
                <a:latin typeface="Berlin Sans FB Demi" panose="020E0802020502020306" pitchFamily="34" charset="0"/>
              </a:rPr>
              <a:t>erdasarkan konstruksi </a:t>
            </a:r>
            <a:r>
              <a:rPr lang="id-ID" sz="2200" dirty="0">
                <a:latin typeface="Berlin Sans FB Demi" panose="020E0802020502020306" pitchFamily="34" charset="0"/>
              </a:rPr>
              <a:t>data </a:t>
            </a:r>
            <a:r>
              <a:rPr lang="id-ID" sz="2200" dirty="0" smtClean="0">
                <a:latin typeface="Berlin Sans FB Demi" panose="020E0802020502020306" pitchFamily="34" charset="0"/>
              </a:rPr>
              <a:t>secara </a:t>
            </a:r>
            <a:r>
              <a:rPr lang="id-ID" sz="2200" dirty="0">
                <a:latin typeface="Berlin Sans FB Demi" panose="020E0802020502020306" pitchFamily="34" charset="0"/>
              </a:rPr>
              <a:t>metodologis, sistematis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dan</a:t>
            </a:r>
            <a:r>
              <a:rPr lang="en-US" sz="2200" dirty="0" smtClean="0">
                <a:latin typeface="Berlin Sans FB Demi" panose="020E0802020502020306" pitchFamily="34" charset="0"/>
              </a:rPr>
              <a:t>  </a:t>
            </a:r>
            <a:r>
              <a:rPr lang="id-ID" sz="2200" dirty="0" smtClean="0">
                <a:latin typeface="Berlin Sans FB Demi" panose="020E0802020502020306" pitchFamily="34" charset="0"/>
              </a:rPr>
              <a:t>konsisten</a:t>
            </a:r>
            <a:endParaRPr lang="id-ID" sz="2200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926" y="1701800"/>
            <a:ext cx="1666875" cy="1625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Yuridis Normatif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926" y="3811951"/>
            <a:ext cx="1666875" cy="1625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Yuridis Sosiologis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722" y="2155101"/>
            <a:ext cx="838078" cy="76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722" y="4140201"/>
            <a:ext cx="838078" cy="765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426"/>
            <a:ext cx="3505200" cy="56937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2108201"/>
            <a:ext cx="190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Penelitian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erlin Sans FB Demi" panose="020E0802020502020306" pitchFamily="34" charset="0"/>
              </a:rPr>
              <a:t>Hukum</a:t>
            </a:r>
            <a:endParaRPr lang="id-ID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24322" y="3069499"/>
            <a:ext cx="838078" cy="765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sldNum" sz="quarter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516060" y="346666"/>
            <a:ext cx="626940" cy="997823"/>
            <a:chOff x="6730350" y="2315900"/>
            <a:chExt cx="257700" cy="420100"/>
          </a:xfrm>
        </p:grpSpPr>
        <p:sp>
          <p:nvSpPr>
            <p:cNvPr id="235" name="Google Shape;235;p2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80552" y="1785224"/>
            <a:ext cx="7782896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buNone/>
            </a:pPr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“Why </a:t>
            </a:r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do we do research</a:t>
            </a:r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?”</a:t>
            </a:r>
          </a:p>
          <a:p>
            <a:pPr marL="0" lvl="0" indent="0" algn="ctr">
              <a:buNone/>
            </a:pPr>
            <a:endParaRPr lang="en-US" sz="28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441325" indent="-441325" algn="ctr">
              <a:buFont typeface="Wingdings" panose="05000000000000000000" pitchFamily="2" charset="2"/>
              <a:buChar char="v"/>
            </a:pP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Building </a:t>
            </a:r>
            <a:r>
              <a:rPr lang="en-US" sz="2400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knowledge and facilitating learning. </a:t>
            </a:r>
            <a:endParaRPr lang="en-US" sz="2400" spc="50" dirty="0" smtClean="0">
              <a:ln w="11430">
                <a:solidFill>
                  <a:schemeClr val="tx1"/>
                </a:solidFill>
              </a:ln>
              <a:solidFill>
                <a:schemeClr val="tx1">
                  <a:lumMod val="90000"/>
                  <a:lumOff val="10000"/>
                </a:schemeClr>
              </a:solidFill>
              <a:latin typeface="Berlin Sans FB Demi" panose="020E0802020502020306" pitchFamily="34" charset="0"/>
            </a:endParaRPr>
          </a:p>
          <a:p>
            <a:pPr marL="441325" indent="-441325" algn="ctr">
              <a:buFont typeface="Wingdings" panose="05000000000000000000" pitchFamily="2" charset="2"/>
              <a:buChar char="v"/>
            </a:pP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To </a:t>
            </a:r>
            <a:r>
              <a:rPr lang="en-US" sz="2400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understand issues &amp; increase public </a:t>
            </a: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awareness.</a:t>
            </a:r>
          </a:p>
          <a:p>
            <a:pPr marL="441325" indent="-441325" algn="ctr">
              <a:buFont typeface="Wingdings" panose="05000000000000000000" pitchFamily="2" charset="2"/>
              <a:buChar char="v"/>
            </a:pP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It </a:t>
            </a:r>
            <a:r>
              <a:rPr lang="en-US" sz="2400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allows us to disprove lies &amp; support </a:t>
            </a: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truth.</a:t>
            </a:r>
          </a:p>
          <a:p>
            <a:pPr marL="441325" indent="-441325" algn="ctr">
              <a:buFont typeface="Wingdings" panose="05000000000000000000" pitchFamily="2" charset="2"/>
              <a:buChar char="v"/>
            </a:pP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There </a:t>
            </a:r>
            <a:r>
              <a:rPr lang="en-US" sz="2400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is no absolute truth</a:t>
            </a:r>
            <a:r>
              <a:rPr lang="en-US" sz="2400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pPr marL="441325" indent="-441325" algn="ctr">
              <a:buFont typeface="Wingdings" panose="05000000000000000000" pitchFamily="2" charset="2"/>
              <a:buChar char="v"/>
            </a:pPr>
            <a:r>
              <a:rPr lang="en-US" sz="2400" i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“</a:t>
            </a:r>
            <a:r>
              <a:rPr lang="en-US" sz="2400" i="1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Man is Curious Animals” </a:t>
            </a:r>
            <a:r>
              <a:rPr lang="en-US" sz="2400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(Paul </a:t>
            </a:r>
            <a:r>
              <a:rPr lang="en-US" sz="2400" spc="50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Leedy</a:t>
            </a:r>
            <a:r>
              <a:rPr lang="en-US" sz="2400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Berlin Sans FB Demi" panose="020E0802020502020306" pitchFamily="34" charset="0"/>
              </a:rPr>
              <a:t>). 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889" y1="29222" x2="64333" y2="59444"/>
                        <a14:foregroundMark x1="6444" y1="76333" x2="24444" y2="70222"/>
                        <a14:foregroundMark x1="94222" y1="50556" x2="86889" y2="62222"/>
                        <a14:foregroundMark x1="95667" y1="58667" x2="89556" y2="81111"/>
                        <a14:foregroundMark x1="89222" y1="32444" x2="84444" y2="3688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6666"/>
            <a:ext cx="2133600" cy="1438557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4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06259166"/>
              </p:ext>
            </p:extLst>
          </p:nvPr>
        </p:nvGraphicFramePr>
        <p:xfrm>
          <a:off x="1752600" y="584200"/>
          <a:ext cx="73914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3056" y1="9444" x2="80556" y2="12222"/>
                        <a14:foregroundMark x1="30278" y1="8889" x2="43333" y2="8889"/>
                        <a14:foregroundMark x1="94167" y1="51389" x2="85556" y2="58611"/>
                        <a14:foregroundMark x1="69444" y1="52778" x2="71667" y2="56667"/>
                        <a14:backgroundMark x1="1944" y1="54167" x2="833" y2="94167"/>
                        <a14:backgroundMark x1="1944" y1="8889" x2="833" y2="43056"/>
                        <a14:backgroundMark x1="1389" y1="3056" x2="53333" y2="4722"/>
                        <a14:backgroundMark x1="65833" y1="4722" x2="73611" y2="278"/>
                        <a14:backgroundMark x1="59167" y1="30833" x2="60000" y2="37500"/>
                        <a14:backgroundMark x1="58889" y1="18611" x2="57500" y2="1277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200400" cy="61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7904" y="889000"/>
            <a:ext cx="2386696" cy="3556000"/>
          </a:xfrm>
          <a:prstGeom prst="round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Jenis</a:t>
            </a:r>
            <a:r>
              <a:rPr lang="en-US" sz="3200" b="1" dirty="0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Penelitian</a:t>
            </a:r>
            <a:r>
              <a:rPr lang="en-US" sz="3200" b="1" dirty="0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ln w="1905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Hukum</a:t>
            </a:r>
            <a:endParaRPr lang="en-US" sz="3200" b="1" dirty="0">
              <a:ln w="19050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57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09">
            <a:off x="1922957" y="664105"/>
            <a:ext cx="1585797" cy="164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79" b="98361" l="9455" r="89455">
                        <a14:foregroundMark x1="84727" y1="26776" x2="75273" y2="54098"/>
                        <a14:backgroundMark x1="55636" y1="61202" x2="40000" y2="12568"/>
                        <a14:backgroundMark x1="48364" y1="57923" x2="38545" y2="0"/>
                        <a14:backgroundMark x1="68000" y1="56284" x2="1818" y2="17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778">
            <a:off x="306069" y="3318806"/>
            <a:ext cx="1753292" cy="19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B9B5B35-0894-4877-BCD8-8CA2D2449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>
                                            <p:graphicEl>
                                              <a:dgm id="{FB9B5B35-0894-4877-BCD8-8CA2D2449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25100A1-5299-4C88-9BDD-66A51188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>
                                            <p:graphicEl>
                                              <a:dgm id="{125100A1-5299-4C88-9BDD-66A511886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1874AFD-94C0-4CD1-B1D7-EA456CB71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>
                                            <p:graphicEl>
                                              <a:dgm id="{B1874AFD-94C0-4CD1-B1D7-EA456CB71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184B28F-2A0E-41C9-BF8B-C4AA5E4C7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>
                                            <p:graphicEl>
                                              <a:dgm id="{F184B28F-2A0E-41C9-BF8B-C4AA5E4C7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350" y="826967"/>
            <a:ext cx="7755300" cy="964400"/>
          </a:xfrm>
        </p:spPr>
        <p:txBody>
          <a:bodyPr/>
          <a:lstStyle/>
          <a:p>
            <a:pPr algn="ctr"/>
            <a:r>
              <a:rPr lang="en-US" sz="4000" dirty="0" smtClean="0">
                <a:latin typeface="Berlin Sans FB Demi" panose="020E0802020502020306" pitchFamily="34" charset="0"/>
              </a:rPr>
              <a:t>“</a:t>
            </a:r>
            <a:r>
              <a:rPr lang="en-US" sz="4000" dirty="0" err="1" smtClean="0">
                <a:latin typeface="Berlin Sans FB Demi" panose="020E0802020502020306" pitchFamily="34" charset="0"/>
              </a:rPr>
              <a:t>Normatif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dan</a:t>
            </a:r>
            <a:r>
              <a:rPr lang="en-US" sz="4000" dirty="0" smtClean="0">
                <a:latin typeface="Berlin Sans FB Demi" panose="020E0802020502020306" pitchFamily="34" charset="0"/>
              </a:rPr>
              <a:t> Norma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Hukum</a:t>
            </a:r>
            <a:r>
              <a:rPr lang="en-US" sz="4000" dirty="0" smtClean="0">
                <a:latin typeface="Berlin Sans FB Demi" panose="020E0802020502020306" pitchFamily="34" charset="0"/>
              </a:rPr>
              <a:t>”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00" y="2096170"/>
            <a:ext cx="7755300" cy="4177631"/>
          </a:xfrm>
        </p:spPr>
        <p:txBody>
          <a:bodyPr/>
          <a:lstStyle/>
          <a:p>
            <a:pPr marL="0" indent="355600" algn="just"/>
            <a:r>
              <a:rPr lang="en-US" b="1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N</a:t>
            </a:r>
            <a:r>
              <a:rPr lang="en-US" b="1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ormatif</a:t>
            </a:r>
            <a:r>
              <a:rPr lang="en-US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/</a:t>
            </a:r>
            <a:r>
              <a:rPr lang="en-US" i="1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nor·ma·tif</a:t>
            </a:r>
            <a:r>
              <a:rPr lang="en-US" i="1" dirty="0">
                <a:solidFill>
                  <a:schemeClr val="tx1"/>
                </a:solidFill>
                <a:latin typeface="Berlin Sans FB Demi" panose="020E0802020502020306" pitchFamily="34" charset="0"/>
              </a:rPr>
              <a:t>/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n-US" i="1" dirty="0">
                <a:solidFill>
                  <a:schemeClr val="tx1"/>
                </a:solidFill>
                <a:latin typeface="Berlin Sans FB Demi" panose="020E0802020502020306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berpegang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teguh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norma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norma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kaidah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: </a:t>
            </a:r>
            <a:r>
              <a:rPr lang="en-US" i="1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tindakannya</a:t>
            </a:r>
            <a:r>
              <a:rPr lang="en-US" i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sudah</a:t>
            </a:r>
            <a:r>
              <a:rPr lang="en-US" i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–</a:t>
            </a:r>
          </a:p>
          <a:p>
            <a:pPr marL="0" indent="355600" algn="just"/>
            <a:endParaRPr lang="en-US" i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0" indent="355600" algn="just"/>
            <a:r>
              <a:rPr 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Norma </a:t>
            </a:r>
            <a:r>
              <a:rPr lang="en-US" b="1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ketentuan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mengatur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individu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baik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tertulis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maupun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tertulis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3354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tum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</TotalTime>
  <Words>556</Words>
  <Application>Microsoft Office PowerPoint</Application>
  <PresentationFormat>On-screen Show (4:3)</PresentationFormat>
  <Paragraphs>135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Theme3</vt:lpstr>
      <vt:lpstr>Civic</vt:lpstr>
      <vt:lpstr>Apothecary</vt:lpstr>
      <vt:lpstr>NewsPrint</vt:lpstr>
      <vt:lpstr>Solstice</vt:lpstr>
      <vt:lpstr>Autumn</vt:lpstr>
      <vt:lpstr>Theme1</vt:lpstr>
      <vt:lpstr>Penelitian Hukum  Normatif dan Empiris Oleh: Dr. Jelly Leviza, SH., M. Hum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“Normatif dan Norma Hukum”</vt:lpstr>
      <vt:lpstr>PowerPoint Presentation</vt:lpstr>
      <vt:lpstr>PowerPoint Presentation</vt:lpstr>
      <vt:lpstr>PowerPoint Presentation</vt:lpstr>
      <vt:lpstr>PowerPoint Presentation</vt:lpstr>
      <vt:lpstr>Bahan Hukum Penelitian Normatif</vt:lpstr>
      <vt:lpstr>Bagaimana menentukan bentuk penelitian hukum itu termasuk normatif atau empiris?.</vt:lpstr>
      <vt:lpstr>PowerPoint Presentation</vt:lpstr>
      <vt:lpstr>PowerPoint Presentation</vt:lpstr>
      <vt:lpstr>PowerPoint Presentation</vt:lpstr>
      <vt:lpstr>Wawancara dalam Penelitian Hukum Normatif?.  </vt:lpstr>
      <vt:lpstr>PowerPoint Presentation</vt:lpstr>
      <vt:lpstr>PowerPoint Presentation</vt:lpstr>
      <vt:lpstr>PENELITIAN HUKUM EMPIRIS</vt:lpstr>
      <vt:lpstr>PowerPoint Presentation</vt:lpstr>
      <vt:lpstr>Thanks!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Hukum  Normatif dan Empiris Oleh: Dr. Jelly Leviza, SH., M. Hum</dc:title>
  <dc:creator>HP</dc:creator>
  <cp:lastModifiedBy>HP</cp:lastModifiedBy>
  <cp:revision>1</cp:revision>
  <dcterms:created xsi:type="dcterms:W3CDTF">2022-02-18T02:07:52Z</dcterms:created>
  <dcterms:modified xsi:type="dcterms:W3CDTF">2022-02-18T02:10:51Z</dcterms:modified>
</cp:coreProperties>
</file>