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81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2" r:id="rId25"/>
    <p:sldId id="284" r:id="rId26"/>
    <p:sldId id="283" r:id="rId27"/>
    <p:sldId id="285" r:id="rId28"/>
    <p:sldId id="286" r:id="rId29"/>
    <p:sldId id="27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87"/>
  </p:normalViewPr>
  <p:slideViewPr>
    <p:cSldViewPr snapToGrid="0" snapToObjects="1">
      <p:cViewPr varScale="1">
        <p:scale>
          <a:sx n="106" d="100"/>
          <a:sy n="106" d="100"/>
        </p:scale>
        <p:origin x="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099FAA-458B-4B6F-B4B4-2E9BC21D838F}" type="doc">
      <dgm:prSet loTypeId="urn:microsoft.com/office/officeart/2005/8/layout/vList2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5773DF9D-A97D-403A-9E33-2D290817BEB8}">
      <dgm:prSet/>
      <dgm:spPr/>
      <dgm:t>
        <a:bodyPr/>
        <a:lstStyle/>
        <a:p>
          <a:r>
            <a:rPr lang="en-US" b="1" dirty="0" err="1"/>
            <a:t>Dalam</a:t>
          </a:r>
          <a:r>
            <a:rPr lang="en-US" b="1" dirty="0"/>
            <a:t> </a:t>
          </a:r>
          <a:r>
            <a:rPr lang="en-US" b="1" dirty="0" err="1"/>
            <a:t>praktik</a:t>
          </a:r>
          <a:r>
            <a:rPr lang="en-US" b="1" dirty="0"/>
            <a:t> </a:t>
          </a:r>
          <a:r>
            <a:rPr lang="en-US" b="1" dirty="0" err="1"/>
            <a:t>hukum</a:t>
          </a:r>
          <a:r>
            <a:rPr lang="en-US" b="1" dirty="0"/>
            <a:t> </a:t>
          </a:r>
          <a:r>
            <a:rPr lang="en-US" b="1" dirty="0" err="1"/>
            <a:t>bisnis</a:t>
          </a:r>
          <a:r>
            <a:rPr lang="en-US" b="1" dirty="0"/>
            <a:t> </a:t>
          </a:r>
          <a:r>
            <a:rPr lang="en-US" b="1" dirty="0" err="1"/>
            <a:t>dikenal</a:t>
          </a:r>
          <a:r>
            <a:rPr lang="en-US" b="1" dirty="0"/>
            <a:t> </a:t>
          </a:r>
          <a:r>
            <a:rPr lang="en-US" b="1" dirty="0" err="1"/>
            <a:t>beberapa</a:t>
          </a:r>
          <a:r>
            <a:rPr lang="en-US" b="1" dirty="0"/>
            <a:t> </a:t>
          </a:r>
          <a:r>
            <a:rPr lang="en-US" b="1" dirty="0" err="1"/>
            <a:t>macam</a:t>
          </a:r>
          <a:r>
            <a:rPr lang="en-US" b="1" dirty="0"/>
            <a:t> </a:t>
          </a:r>
          <a:r>
            <a:rPr lang="en-US" b="1" dirty="0" err="1"/>
            <a:t>produk</a:t>
          </a:r>
          <a:r>
            <a:rPr lang="en-US" b="1" dirty="0"/>
            <a:t> yang </a:t>
          </a:r>
          <a:r>
            <a:rPr lang="en-US" b="1" dirty="0" err="1"/>
            <a:t>berupa</a:t>
          </a:r>
          <a:r>
            <a:rPr lang="en-US" b="1" dirty="0"/>
            <a:t> ‘</a:t>
          </a:r>
          <a:r>
            <a:rPr lang="en-US" b="1" dirty="0" err="1"/>
            <a:t>pendapat</a:t>
          </a:r>
          <a:r>
            <a:rPr lang="en-US" b="1" dirty="0"/>
            <a:t> </a:t>
          </a:r>
          <a:r>
            <a:rPr lang="en-US" b="1" dirty="0" err="1"/>
            <a:t>hukum</a:t>
          </a:r>
          <a:r>
            <a:rPr lang="en-US" b="1" dirty="0"/>
            <a:t>’ oleh </a:t>
          </a:r>
          <a:r>
            <a:rPr lang="en-US" b="1" dirty="0" err="1"/>
            <a:t>konsultan</a:t>
          </a:r>
          <a:r>
            <a:rPr lang="en-US" b="1" dirty="0"/>
            <a:t> </a:t>
          </a:r>
          <a:r>
            <a:rPr lang="en-US" b="1" dirty="0" err="1"/>
            <a:t>hukum</a:t>
          </a:r>
          <a:r>
            <a:rPr lang="en-US" b="1" dirty="0"/>
            <a:t> : Legal Opinion, Legal Memorandum, Legal Audit </a:t>
          </a:r>
          <a:r>
            <a:rPr lang="en-US" b="1" i="1" dirty="0"/>
            <a:t>(Legal Due Diligence – ‘LDD’);</a:t>
          </a:r>
          <a:endParaRPr lang="en-US" b="1" dirty="0"/>
        </a:p>
      </dgm:t>
    </dgm:pt>
    <dgm:pt modelId="{D1A07DF4-D296-4318-A422-29A86ECB7C31}" type="parTrans" cxnId="{33EA3806-F5EB-40C5-BBCC-35C68DE1ADC7}">
      <dgm:prSet/>
      <dgm:spPr/>
      <dgm:t>
        <a:bodyPr/>
        <a:lstStyle/>
        <a:p>
          <a:endParaRPr lang="en-US"/>
        </a:p>
      </dgm:t>
    </dgm:pt>
    <dgm:pt modelId="{6296F179-BDD4-47F9-BBD8-B90B5FA5B052}" type="sibTrans" cxnId="{33EA3806-F5EB-40C5-BBCC-35C68DE1ADC7}">
      <dgm:prSet/>
      <dgm:spPr/>
      <dgm:t>
        <a:bodyPr/>
        <a:lstStyle/>
        <a:p>
          <a:endParaRPr lang="en-US"/>
        </a:p>
      </dgm:t>
    </dgm:pt>
    <dgm:pt modelId="{4D81CB4E-9BAF-44E8-A126-008D2830C330}">
      <dgm:prSet/>
      <dgm:spPr/>
      <dgm:t>
        <a:bodyPr/>
        <a:lstStyle/>
        <a:p>
          <a:r>
            <a:rPr lang="en-US" b="1" dirty="0"/>
            <a:t>Legal Opinion (</a:t>
          </a:r>
          <a:r>
            <a:rPr lang="en-US" b="1" i="1" dirty="0"/>
            <a:t>‘LO’</a:t>
          </a:r>
          <a:r>
            <a:rPr lang="en-US" b="1" dirty="0"/>
            <a:t>) </a:t>
          </a:r>
          <a:r>
            <a:rPr lang="en-US" b="1" dirty="0" err="1"/>
            <a:t>merupakan</a:t>
          </a:r>
          <a:r>
            <a:rPr lang="en-US" b="1" dirty="0"/>
            <a:t> </a:t>
          </a:r>
          <a:r>
            <a:rPr lang="en-US" b="1" dirty="0" err="1"/>
            <a:t>produk</a:t>
          </a:r>
          <a:r>
            <a:rPr lang="en-US" b="1" dirty="0"/>
            <a:t> ‘</a:t>
          </a:r>
          <a:r>
            <a:rPr lang="en-US" b="1" dirty="0" err="1"/>
            <a:t>pendapat</a:t>
          </a:r>
          <a:r>
            <a:rPr lang="en-US" b="1" dirty="0"/>
            <a:t> </a:t>
          </a:r>
          <a:r>
            <a:rPr lang="en-US" b="1" dirty="0" err="1"/>
            <a:t>hukum</a:t>
          </a:r>
          <a:r>
            <a:rPr lang="en-US" b="1" dirty="0"/>
            <a:t>’ yang paling formal dan </a:t>
          </a:r>
          <a:r>
            <a:rPr lang="en-US" b="1" dirty="0" err="1"/>
            <a:t>komprehensif</a:t>
          </a:r>
          <a:r>
            <a:rPr lang="en-US" b="1" dirty="0"/>
            <a:t>, </a:t>
          </a:r>
          <a:r>
            <a:rPr lang="en-US" b="1" dirty="0" err="1"/>
            <a:t>mengikuti</a:t>
          </a:r>
          <a:r>
            <a:rPr lang="en-US" b="1" dirty="0"/>
            <a:t> format </a:t>
          </a:r>
          <a:r>
            <a:rPr lang="en-US" b="1" dirty="0" err="1"/>
            <a:t>tertentu</a:t>
          </a:r>
          <a:endParaRPr lang="en-US" b="1" dirty="0"/>
        </a:p>
      </dgm:t>
    </dgm:pt>
    <dgm:pt modelId="{B256C028-9D5B-4C12-B169-87024C0D05F8}" type="parTrans" cxnId="{AFE6099A-06C3-40BA-9295-A1A501D5A1C1}">
      <dgm:prSet/>
      <dgm:spPr/>
      <dgm:t>
        <a:bodyPr/>
        <a:lstStyle/>
        <a:p>
          <a:endParaRPr lang="en-US"/>
        </a:p>
      </dgm:t>
    </dgm:pt>
    <dgm:pt modelId="{568E85BD-5FA1-45D7-BC21-393F594DF570}" type="sibTrans" cxnId="{AFE6099A-06C3-40BA-9295-A1A501D5A1C1}">
      <dgm:prSet/>
      <dgm:spPr/>
      <dgm:t>
        <a:bodyPr/>
        <a:lstStyle/>
        <a:p>
          <a:endParaRPr lang="en-US"/>
        </a:p>
      </dgm:t>
    </dgm:pt>
    <dgm:pt modelId="{1654BB44-1C69-405E-8F2B-7DE672FE18D5}">
      <dgm:prSet/>
      <dgm:spPr/>
      <dgm:t>
        <a:bodyPr/>
        <a:lstStyle/>
        <a:p>
          <a:r>
            <a:rPr lang="en-US" b="1" dirty="0"/>
            <a:t>Legal Memorandum (</a:t>
          </a:r>
          <a:r>
            <a:rPr lang="en-US" b="1" i="1" dirty="0"/>
            <a:t>‘Legal Memo’</a:t>
          </a:r>
          <a:r>
            <a:rPr lang="en-US" b="1" dirty="0"/>
            <a:t>) </a:t>
          </a:r>
          <a:r>
            <a:rPr lang="en-US" b="1" dirty="0" err="1"/>
            <a:t>merupakan</a:t>
          </a:r>
          <a:r>
            <a:rPr lang="en-US" b="1" dirty="0"/>
            <a:t> </a:t>
          </a:r>
          <a:r>
            <a:rPr lang="en-US" b="1" dirty="0" err="1"/>
            <a:t>produk</a:t>
          </a:r>
          <a:r>
            <a:rPr lang="en-US" b="1" dirty="0"/>
            <a:t> ‘</a:t>
          </a:r>
          <a:r>
            <a:rPr lang="en-US" b="1" dirty="0" err="1"/>
            <a:t>pendapat</a:t>
          </a:r>
          <a:r>
            <a:rPr lang="en-US" b="1" dirty="0"/>
            <a:t> </a:t>
          </a:r>
          <a:r>
            <a:rPr lang="en-US" b="1" dirty="0" err="1"/>
            <a:t>hukum</a:t>
          </a:r>
          <a:r>
            <a:rPr lang="en-US" b="1" dirty="0"/>
            <a:t>’ yang </a:t>
          </a:r>
          <a:r>
            <a:rPr lang="en-US" b="1" dirty="0" err="1"/>
            <a:t>langsung</a:t>
          </a:r>
          <a:r>
            <a:rPr lang="en-US" b="1" dirty="0"/>
            <a:t> </a:t>
          </a:r>
          <a:r>
            <a:rPr lang="en-US" b="1" dirty="0" err="1"/>
            <a:t>membahas</a:t>
          </a:r>
          <a:r>
            <a:rPr lang="en-US" b="1" dirty="0"/>
            <a:t> </a:t>
          </a:r>
          <a:r>
            <a:rPr lang="en-US" b="1" dirty="0" err="1"/>
            <a:t>isu</a:t>
          </a:r>
          <a:r>
            <a:rPr lang="en-US" b="1" dirty="0"/>
            <a:t> yang </a:t>
          </a:r>
          <a:r>
            <a:rPr lang="en-US" b="1" dirty="0" err="1"/>
            <a:t>dimintakan</a:t>
          </a:r>
          <a:r>
            <a:rPr lang="en-US" b="1" dirty="0"/>
            <a:t> </a:t>
          </a:r>
          <a:r>
            <a:rPr lang="en-US" b="1" dirty="0" err="1"/>
            <a:t>saja</a:t>
          </a:r>
          <a:r>
            <a:rPr lang="en-US" b="1" dirty="0"/>
            <a:t> oleh </a:t>
          </a:r>
          <a:r>
            <a:rPr lang="en-US" b="1" dirty="0" err="1"/>
            <a:t>klien</a:t>
          </a:r>
          <a:r>
            <a:rPr lang="en-US" b="1" dirty="0"/>
            <a:t> </a:t>
          </a:r>
        </a:p>
      </dgm:t>
    </dgm:pt>
    <dgm:pt modelId="{7E701804-B31E-48C6-B028-2464B5B8CA35}" type="parTrans" cxnId="{C7EC42BE-BABB-4A27-8531-87F274E85C9D}">
      <dgm:prSet/>
      <dgm:spPr/>
      <dgm:t>
        <a:bodyPr/>
        <a:lstStyle/>
        <a:p>
          <a:endParaRPr lang="en-US"/>
        </a:p>
      </dgm:t>
    </dgm:pt>
    <dgm:pt modelId="{5683850F-E204-4E36-B1C5-BFA78326AA3D}" type="sibTrans" cxnId="{C7EC42BE-BABB-4A27-8531-87F274E85C9D}">
      <dgm:prSet/>
      <dgm:spPr/>
      <dgm:t>
        <a:bodyPr/>
        <a:lstStyle/>
        <a:p>
          <a:endParaRPr lang="en-US"/>
        </a:p>
      </dgm:t>
    </dgm:pt>
    <dgm:pt modelId="{925FC3CA-1601-484A-A1A0-FAA807E4B668}">
      <dgm:prSet/>
      <dgm:spPr/>
      <dgm:t>
        <a:bodyPr/>
        <a:lstStyle/>
        <a:p>
          <a:r>
            <a:rPr lang="en-US" b="1" dirty="0"/>
            <a:t>LO </a:t>
          </a:r>
          <a:r>
            <a:rPr lang="en-US" b="1" dirty="0" err="1"/>
            <a:t>tidak</a:t>
          </a:r>
          <a:r>
            <a:rPr lang="en-US" b="1" dirty="0"/>
            <a:t> </a:t>
          </a:r>
          <a:r>
            <a:rPr lang="en-US" b="1" dirty="0" err="1"/>
            <a:t>sama</a:t>
          </a:r>
          <a:r>
            <a:rPr lang="en-US" b="1" dirty="0"/>
            <a:t> </a:t>
          </a:r>
          <a:r>
            <a:rPr lang="en-US" b="1" dirty="0" err="1"/>
            <a:t>dengan</a:t>
          </a:r>
          <a:r>
            <a:rPr lang="en-US" b="1" dirty="0"/>
            <a:t> LDD </a:t>
          </a:r>
          <a:r>
            <a:rPr lang="en-US" b="1" dirty="0" err="1"/>
            <a:t>namun</a:t>
          </a:r>
          <a:r>
            <a:rPr lang="en-US" b="1" dirty="0"/>
            <a:t> </a:t>
          </a:r>
          <a:r>
            <a:rPr lang="en-US" b="1" dirty="0" err="1"/>
            <a:t>dalam</a:t>
          </a:r>
          <a:r>
            <a:rPr lang="en-US" b="1" dirty="0"/>
            <a:t> </a:t>
          </a:r>
          <a:r>
            <a:rPr lang="en-US" b="1" dirty="0" err="1"/>
            <a:t>hukum</a:t>
          </a:r>
          <a:r>
            <a:rPr lang="en-US" b="1" dirty="0"/>
            <a:t> </a:t>
          </a:r>
          <a:r>
            <a:rPr lang="en-US" b="1" dirty="0" err="1"/>
            <a:t>bisnis</a:t>
          </a:r>
          <a:r>
            <a:rPr lang="en-US" b="1" dirty="0"/>
            <a:t> </a:t>
          </a:r>
          <a:r>
            <a:rPr lang="en-US" b="1" dirty="0" err="1"/>
            <a:t>seringkali</a:t>
          </a:r>
          <a:r>
            <a:rPr lang="en-US" b="1" dirty="0"/>
            <a:t> LO </a:t>
          </a:r>
          <a:r>
            <a:rPr lang="en-US" b="1" dirty="0" err="1"/>
            <a:t>dibuat</a:t>
          </a:r>
          <a:r>
            <a:rPr lang="en-US" b="1" dirty="0"/>
            <a:t> </a:t>
          </a:r>
          <a:r>
            <a:rPr lang="en-US" b="1" dirty="0" err="1"/>
            <a:t>sebagai</a:t>
          </a:r>
          <a:r>
            <a:rPr lang="en-US" b="1" dirty="0"/>
            <a:t> </a:t>
          </a:r>
          <a:r>
            <a:rPr lang="en-US" b="1" dirty="0" err="1"/>
            <a:t>pernyataan</a:t>
          </a:r>
          <a:r>
            <a:rPr lang="en-US" b="1" dirty="0"/>
            <a:t> </a:t>
          </a:r>
          <a:r>
            <a:rPr lang="en-US" b="1" dirty="0" err="1"/>
            <a:t>kesimpulan</a:t>
          </a:r>
          <a:r>
            <a:rPr lang="en-US" b="1" dirty="0"/>
            <a:t> </a:t>
          </a:r>
          <a:r>
            <a:rPr lang="en-US" b="1" dirty="0" err="1"/>
            <a:t>dari</a:t>
          </a:r>
          <a:r>
            <a:rPr lang="en-US" b="1" dirty="0"/>
            <a:t> </a:t>
          </a:r>
          <a:r>
            <a:rPr lang="en-US" b="1" dirty="0" err="1"/>
            <a:t>hasil</a:t>
          </a:r>
          <a:r>
            <a:rPr lang="en-US" b="1" dirty="0"/>
            <a:t> LDD;</a:t>
          </a:r>
        </a:p>
      </dgm:t>
    </dgm:pt>
    <dgm:pt modelId="{3E259A15-B8FA-4FD5-90EB-F106380608E6}" type="parTrans" cxnId="{51AD53FD-ED91-4BC1-BFB3-0C949E08AE6C}">
      <dgm:prSet/>
      <dgm:spPr/>
      <dgm:t>
        <a:bodyPr/>
        <a:lstStyle/>
        <a:p>
          <a:endParaRPr lang="en-US"/>
        </a:p>
      </dgm:t>
    </dgm:pt>
    <dgm:pt modelId="{C1C8EEB9-D256-4F90-A488-3473364B31CF}" type="sibTrans" cxnId="{51AD53FD-ED91-4BC1-BFB3-0C949E08AE6C}">
      <dgm:prSet/>
      <dgm:spPr/>
      <dgm:t>
        <a:bodyPr/>
        <a:lstStyle/>
        <a:p>
          <a:endParaRPr lang="en-US"/>
        </a:p>
      </dgm:t>
    </dgm:pt>
    <dgm:pt modelId="{860AACD8-3646-4F66-BC36-CEA7C97B044A}">
      <dgm:prSet/>
      <dgm:spPr/>
      <dgm:t>
        <a:bodyPr/>
        <a:lstStyle/>
        <a:p>
          <a:r>
            <a:rPr lang="en-US" b="1" dirty="0" err="1"/>
            <a:t>Tiap</a:t>
          </a:r>
          <a:r>
            <a:rPr lang="en-US" b="1" dirty="0"/>
            <a:t> </a:t>
          </a:r>
          <a:r>
            <a:rPr lang="en-US" b="1" dirty="0" err="1"/>
            <a:t>Fakultas</a:t>
          </a:r>
          <a:r>
            <a:rPr lang="en-US" b="1" dirty="0"/>
            <a:t> Hukum / </a:t>
          </a:r>
          <a:r>
            <a:rPr lang="en-US" b="1" dirty="0" err="1"/>
            <a:t>Tiap</a:t>
          </a:r>
          <a:r>
            <a:rPr lang="en-US" b="1" dirty="0"/>
            <a:t> Kantor Hukum / </a:t>
          </a:r>
          <a:r>
            <a:rPr lang="en-US" b="1" dirty="0" err="1"/>
            <a:t>Tiap</a:t>
          </a:r>
          <a:r>
            <a:rPr lang="en-US" b="1" dirty="0"/>
            <a:t> </a:t>
          </a:r>
          <a:r>
            <a:rPr lang="en-US" b="1" dirty="0" err="1"/>
            <a:t>Advokat</a:t>
          </a:r>
          <a:r>
            <a:rPr lang="en-US" b="1" dirty="0"/>
            <a:t> / </a:t>
          </a:r>
          <a:r>
            <a:rPr lang="en-US" b="1" dirty="0" err="1"/>
            <a:t>Tiap</a:t>
          </a:r>
          <a:r>
            <a:rPr lang="en-US" b="1" dirty="0"/>
            <a:t> </a:t>
          </a:r>
          <a:r>
            <a:rPr lang="en-US" b="1" dirty="0" err="1"/>
            <a:t>Sarjana</a:t>
          </a:r>
          <a:r>
            <a:rPr lang="en-US" b="1" dirty="0"/>
            <a:t> Hukum </a:t>
          </a:r>
          <a:r>
            <a:rPr lang="en-US" b="1" dirty="0" err="1"/>
            <a:t>memiliki</a:t>
          </a:r>
          <a:r>
            <a:rPr lang="en-US" b="1" dirty="0"/>
            <a:t> </a:t>
          </a:r>
          <a:r>
            <a:rPr lang="en-US" b="1" dirty="0" err="1"/>
            <a:t>ciri</a:t>
          </a:r>
          <a:r>
            <a:rPr lang="en-US" b="1" dirty="0"/>
            <a:t> dan format </a:t>
          </a:r>
          <a:r>
            <a:rPr lang="en-US" b="1" dirty="0" err="1"/>
            <a:t>tersendiri</a:t>
          </a:r>
          <a:r>
            <a:rPr lang="en-US" b="1" dirty="0"/>
            <a:t> </a:t>
          </a:r>
          <a:r>
            <a:rPr lang="en-US" b="1" dirty="0" err="1"/>
            <a:t>dalam</a:t>
          </a:r>
          <a:r>
            <a:rPr lang="en-US" b="1" dirty="0"/>
            <a:t> </a:t>
          </a:r>
          <a:r>
            <a:rPr lang="en-US" b="1" dirty="0" err="1"/>
            <a:t>membuat</a:t>
          </a:r>
          <a:r>
            <a:rPr lang="en-US" b="1" dirty="0"/>
            <a:t> </a:t>
          </a:r>
          <a:r>
            <a:rPr lang="en-US" b="1" i="1" dirty="0"/>
            <a:t>Legal Opinion;</a:t>
          </a:r>
          <a:endParaRPr lang="en-US" b="1" dirty="0"/>
        </a:p>
      </dgm:t>
    </dgm:pt>
    <dgm:pt modelId="{070369CF-02D5-42A8-81F6-B51AE6A01440}" type="parTrans" cxnId="{76D97A7A-5416-448F-B3D7-5C57EA9FAB46}">
      <dgm:prSet/>
      <dgm:spPr/>
      <dgm:t>
        <a:bodyPr/>
        <a:lstStyle/>
        <a:p>
          <a:endParaRPr lang="en-US"/>
        </a:p>
      </dgm:t>
    </dgm:pt>
    <dgm:pt modelId="{E4EE602D-EDC1-400E-97EA-6C886C92D9CC}" type="sibTrans" cxnId="{76D97A7A-5416-448F-B3D7-5C57EA9FAB46}">
      <dgm:prSet/>
      <dgm:spPr/>
      <dgm:t>
        <a:bodyPr/>
        <a:lstStyle/>
        <a:p>
          <a:endParaRPr lang="en-US"/>
        </a:p>
      </dgm:t>
    </dgm:pt>
    <dgm:pt modelId="{3F364DEB-C9EC-5945-8B4A-49EA9ABBEF2B}" type="pres">
      <dgm:prSet presAssocID="{01099FAA-458B-4B6F-B4B4-2E9BC21D838F}" presName="linear" presStyleCnt="0">
        <dgm:presLayoutVars>
          <dgm:animLvl val="lvl"/>
          <dgm:resizeHandles val="exact"/>
        </dgm:presLayoutVars>
      </dgm:prSet>
      <dgm:spPr/>
    </dgm:pt>
    <dgm:pt modelId="{570EFAAC-C120-874E-9273-9773A2654077}" type="pres">
      <dgm:prSet presAssocID="{5773DF9D-A97D-403A-9E33-2D290817BEB8}" presName="parentText" presStyleLbl="node1" presStyleIdx="0" presStyleCnt="5" custLinFactY="-58292" custLinFactNeighborX="-502" custLinFactNeighborY="-100000">
        <dgm:presLayoutVars>
          <dgm:chMax val="0"/>
          <dgm:bulletEnabled val="1"/>
        </dgm:presLayoutVars>
      </dgm:prSet>
      <dgm:spPr/>
    </dgm:pt>
    <dgm:pt modelId="{5D62E0D2-0C8C-864B-A8A7-C334A50E50AE}" type="pres">
      <dgm:prSet presAssocID="{6296F179-BDD4-47F9-BBD8-B90B5FA5B052}" presName="spacer" presStyleCnt="0"/>
      <dgm:spPr/>
    </dgm:pt>
    <dgm:pt modelId="{6FB176E4-D914-584F-8AE1-4A6FCC48FEC5}" type="pres">
      <dgm:prSet presAssocID="{4D81CB4E-9BAF-44E8-A126-008D2830C330}" presName="parentText" presStyleLbl="node1" presStyleIdx="1" presStyleCnt="5" custLinFactY="-33087" custLinFactNeighborX="-502" custLinFactNeighborY="-100000">
        <dgm:presLayoutVars>
          <dgm:chMax val="0"/>
          <dgm:bulletEnabled val="1"/>
        </dgm:presLayoutVars>
      </dgm:prSet>
      <dgm:spPr/>
    </dgm:pt>
    <dgm:pt modelId="{520A4500-3ACA-1B48-BBCC-0C1431687E53}" type="pres">
      <dgm:prSet presAssocID="{568E85BD-5FA1-45D7-BC21-393F594DF570}" presName="spacer" presStyleCnt="0"/>
      <dgm:spPr/>
    </dgm:pt>
    <dgm:pt modelId="{A7821783-29C5-DE44-8F25-CF06448B648D}" type="pres">
      <dgm:prSet presAssocID="{1654BB44-1C69-405E-8F2B-7DE672FE18D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066D8FD-D318-F84F-96AC-2F2846CD6033}" type="pres">
      <dgm:prSet presAssocID="{5683850F-E204-4E36-B1C5-BFA78326AA3D}" presName="spacer" presStyleCnt="0"/>
      <dgm:spPr/>
    </dgm:pt>
    <dgm:pt modelId="{05FD9813-1132-794A-9769-1642B206A0C0}" type="pres">
      <dgm:prSet presAssocID="{925FC3CA-1601-484A-A1A0-FAA807E4B668}" presName="parentText" presStyleLbl="node1" presStyleIdx="3" presStyleCnt="5" custLinFactY="24686" custLinFactNeighborX="-502" custLinFactNeighborY="100000">
        <dgm:presLayoutVars>
          <dgm:chMax val="0"/>
          <dgm:bulletEnabled val="1"/>
        </dgm:presLayoutVars>
      </dgm:prSet>
      <dgm:spPr/>
    </dgm:pt>
    <dgm:pt modelId="{6B9376FA-C4AF-DA4B-9404-E0DF2E5DA6C8}" type="pres">
      <dgm:prSet presAssocID="{C1C8EEB9-D256-4F90-A488-3473364B31CF}" presName="spacer" presStyleCnt="0"/>
      <dgm:spPr/>
    </dgm:pt>
    <dgm:pt modelId="{3D6072ED-B20B-4E45-A3F9-A834423E535C}" type="pres">
      <dgm:prSet presAssocID="{860AACD8-3646-4F66-BC36-CEA7C97B044A}" presName="parentText" presStyleLbl="node1" presStyleIdx="4" presStyleCnt="5" custLinFactY="41489" custLinFactNeighborX="-502" custLinFactNeighborY="100000">
        <dgm:presLayoutVars>
          <dgm:chMax val="0"/>
          <dgm:bulletEnabled val="1"/>
        </dgm:presLayoutVars>
      </dgm:prSet>
      <dgm:spPr/>
    </dgm:pt>
  </dgm:ptLst>
  <dgm:cxnLst>
    <dgm:cxn modelId="{33EA3806-F5EB-40C5-BBCC-35C68DE1ADC7}" srcId="{01099FAA-458B-4B6F-B4B4-2E9BC21D838F}" destId="{5773DF9D-A97D-403A-9E33-2D290817BEB8}" srcOrd="0" destOrd="0" parTransId="{D1A07DF4-D296-4318-A422-29A86ECB7C31}" sibTransId="{6296F179-BDD4-47F9-BBD8-B90B5FA5B052}"/>
    <dgm:cxn modelId="{53FC5929-E638-A340-855D-83FDC06F75E4}" type="presOf" srcId="{5773DF9D-A97D-403A-9E33-2D290817BEB8}" destId="{570EFAAC-C120-874E-9273-9773A2654077}" srcOrd="0" destOrd="0" presId="urn:microsoft.com/office/officeart/2005/8/layout/vList2"/>
    <dgm:cxn modelId="{E6395C43-0437-F046-9CC5-95A13E411A78}" type="presOf" srcId="{860AACD8-3646-4F66-BC36-CEA7C97B044A}" destId="{3D6072ED-B20B-4E45-A3F9-A834423E535C}" srcOrd="0" destOrd="0" presId="urn:microsoft.com/office/officeart/2005/8/layout/vList2"/>
    <dgm:cxn modelId="{1C9CB76B-6FBA-0F4D-9E3C-4EBE136F55E4}" type="presOf" srcId="{925FC3CA-1601-484A-A1A0-FAA807E4B668}" destId="{05FD9813-1132-794A-9769-1642B206A0C0}" srcOrd="0" destOrd="0" presId="urn:microsoft.com/office/officeart/2005/8/layout/vList2"/>
    <dgm:cxn modelId="{76D97A7A-5416-448F-B3D7-5C57EA9FAB46}" srcId="{01099FAA-458B-4B6F-B4B4-2E9BC21D838F}" destId="{860AACD8-3646-4F66-BC36-CEA7C97B044A}" srcOrd="4" destOrd="0" parTransId="{070369CF-02D5-42A8-81F6-B51AE6A01440}" sibTransId="{E4EE602D-EDC1-400E-97EA-6C886C92D9CC}"/>
    <dgm:cxn modelId="{C3E7C585-8D43-D744-B603-47D3C9F8BE6F}" type="presOf" srcId="{4D81CB4E-9BAF-44E8-A126-008D2830C330}" destId="{6FB176E4-D914-584F-8AE1-4A6FCC48FEC5}" srcOrd="0" destOrd="0" presId="urn:microsoft.com/office/officeart/2005/8/layout/vList2"/>
    <dgm:cxn modelId="{AFE6099A-06C3-40BA-9295-A1A501D5A1C1}" srcId="{01099FAA-458B-4B6F-B4B4-2E9BC21D838F}" destId="{4D81CB4E-9BAF-44E8-A126-008D2830C330}" srcOrd="1" destOrd="0" parTransId="{B256C028-9D5B-4C12-B169-87024C0D05F8}" sibTransId="{568E85BD-5FA1-45D7-BC21-393F594DF570}"/>
    <dgm:cxn modelId="{E994949A-40D3-E447-859A-B0255EC095ED}" type="presOf" srcId="{01099FAA-458B-4B6F-B4B4-2E9BC21D838F}" destId="{3F364DEB-C9EC-5945-8B4A-49EA9ABBEF2B}" srcOrd="0" destOrd="0" presId="urn:microsoft.com/office/officeart/2005/8/layout/vList2"/>
    <dgm:cxn modelId="{C7EC42BE-BABB-4A27-8531-87F274E85C9D}" srcId="{01099FAA-458B-4B6F-B4B4-2E9BC21D838F}" destId="{1654BB44-1C69-405E-8F2B-7DE672FE18D5}" srcOrd="2" destOrd="0" parTransId="{7E701804-B31E-48C6-B028-2464B5B8CA35}" sibTransId="{5683850F-E204-4E36-B1C5-BFA78326AA3D}"/>
    <dgm:cxn modelId="{ED1AFEED-56E4-7148-9509-129A793A644A}" type="presOf" srcId="{1654BB44-1C69-405E-8F2B-7DE672FE18D5}" destId="{A7821783-29C5-DE44-8F25-CF06448B648D}" srcOrd="0" destOrd="0" presId="urn:microsoft.com/office/officeart/2005/8/layout/vList2"/>
    <dgm:cxn modelId="{51AD53FD-ED91-4BC1-BFB3-0C949E08AE6C}" srcId="{01099FAA-458B-4B6F-B4B4-2E9BC21D838F}" destId="{925FC3CA-1601-484A-A1A0-FAA807E4B668}" srcOrd="3" destOrd="0" parTransId="{3E259A15-B8FA-4FD5-90EB-F106380608E6}" sibTransId="{C1C8EEB9-D256-4F90-A488-3473364B31CF}"/>
    <dgm:cxn modelId="{49521976-11C2-5D43-90E3-9967954B7876}" type="presParOf" srcId="{3F364DEB-C9EC-5945-8B4A-49EA9ABBEF2B}" destId="{570EFAAC-C120-874E-9273-9773A2654077}" srcOrd="0" destOrd="0" presId="urn:microsoft.com/office/officeart/2005/8/layout/vList2"/>
    <dgm:cxn modelId="{41366732-8574-AE40-8474-553417790290}" type="presParOf" srcId="{3F364DEB-C9EC-5945-8B4A-49EA9ABBEF2B}" destId="{5D62E0D2-0C8C-864B-A8A7-C334A50E50AE}" srcOrd="1" destOrd="0" presId="urn:microsoft.com/office/officeart/2005/8/layout/vList2"/>
    <dgm:cxn modelId="{FEAB5721-0F9D-AA4A-B3DA-B20D238FEF53}" type="presParOf" srcId="{3F364DEB-C9EC-5945-8B4A-49EA9ABBEF2B}" destId="{6FB176E4-D914-584F-8AE1-4A6FCC48FEC5}" srcOrd="2" destOrd="0" presId="urn:microsoft.com/office/officeart/2005/8/layout/vList2"/>
    <dgm:cxn modelId="{2F6F06BF-1707-6640-9CA4-32F762183CE9}" type="presParOf" srcId="{3F364DEB-C9EC-5945-8B4A-49EA9ABBEF2B}" destId="{520A4500-3ACA-1B48-BBCC-0C1431687E53}" srcOrd="3" destOrd="0" presId="urn:microsoft.com/office/officeart/2005/8/layout/vList2"/>
    <dgm:cxn modelId="{BCB99DB9-9852-BF4F-B038-DB1D63E277D1}" type="presParOf" srcId="{3F364DEB-C9EC-5945-8B4A-49EA9ABBEF2B}" destId="{A7821783-29C5-DE44-8F25-CF06448B648D}" srcOrd="4" destOrd="0" presId="urn:microsoft.com/office/officeart/2005/8/layout/vList2"/>
    <dgm:cxn modelId="{096C6051-76C7-9944-9F05-4E1C36A51790}" type="presParOf" srcId="{3F364DEB-C9EC-5945-8B4A-49EA9ABBEF2B}" destId="{4066D8FD-D318-F84F-96AC-2F2846CD6033}" srcOrd="5" destOrd="0" presId="urn:microsoft.com/office/officeart/2005/8/layout/vList2"/>
    <dgm:cxn modelId="{8EE63147-8EEB-1A42-90B1-D88E44FA1405}" type="presParOf" srcId="{3F364DEB-C9EC-5945-8B4A-49EA9ABBEF2B}" destId="{05FD9813-1132-794A-9769-1642B206A0C0}" srcOrd="6" destOrd="0" presId="urn:microsoft.com/office/officeart/2005/8/layout/vList2"/>
    <dgm:cxn modelId="{10388C1A-CE21-9E4D-98FA-4AA3487FD8BF}" type="presParOf" srcId="{3F364DEB-C9EC-5945-8B4A-49EA9ABBEF2B}" destId="{6B9376FA-C4AF-DA4B-9404-E0DF2E5DA6C8}" srcOrd="7" destOrd="0" presId="urn:microsoft.com/office/officeart/2005/8/layout/vList2"/>
    <dgm:cxn modelId="{6290ABF8-8757-8348-A8B7-1DE0EAF7045A}" type="presParOf" srcId="{3F364DEB-C9EC-5945-8B4A-49EA9ABBEF2B}" destId="{3D6072ED-B20B-4E45-A3F9-A834423E535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0EFAAC-C120-874E-9273-9773A2654077}">
      <dsp:nvSpPr>
        <dsp:cNvPr id="0" name=""/>
        <dsp:cNvSpPr/>
      </dsp:nvSpPr>
      <dsp:spPr>
        <a:xfrm>
          <a:off x="0" y="305516"/>
          <a:ext cx="11348069" cy="7160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Dalam</a:t>
          </a:r>
          <a:r>
            <a:rPr lang="en-US" sz="1800" b="1" kern="1200" dirty="0"/>
            <a:t> </a:t>
          </a:r>
          <a:r>
            <a:rPr lang="en-US" sz="1800" b="1" kern="1200" dirty="0" err="1"/>
            <a:t>praktik</a:t>
          </a:r>
          <a:r>
            <a:rPr lang="en-US" sz="1800" b="1" kern="1200" dirty="0"/>
            <a:t> </a:t>
          </a:r>
          <a:r>
            <a:rPr lang="en-US" sz="1800" b="1" kern="1200" dirty="0" err="1"/>
            <a:t>hukum</a:t>
          </a:r>
          <a:r>
            <a:rPr lang="en-US" sz="1800" b="1" kern="1200" dirty="0"/>
            <a:t> </a:t>
          </a:r>
          <a:r>
            <a:rPr lang="en-US" sz="1800" b="1" kern="1200" dirty="0" err="1"/>
            <a:t>bisnis</a:t>
          </a:r>
          <a:r>
            <a:rPr lang="en-US" sz="1800" b="1" kern="1200" dirty="0"/>
            <a:t> </a:t>
          </a:r>
          <a:r>
            <a:rPr lang="en-US" sz="1800" b="1" kern="1200" dirty="0" err="1"/>
            <a:t>dikenal</a:t>
          </a:r>
          <a:r>
            <a:rPr lang="en-US" sz="1800" b="1" kern="1200" dirty="0"/>
            <a:t> </a:t>
          </a:r>
          <a:r>
            <a:rPr lang="en-US" sz="1800" b="1" kern="1200" dirty="0" err="1"/>
            <a:t>beberapa</a:t>
          </a:r>
          <a:r>
            <a:rPr lang="en-US" sz="1800" b="1" kern="1200" dirty="0"/>
            <a:t> </a:t>
          </a:r>
          <a:r>
            <a:rPr lang="en-US" sz="1800" b="1" kern="1200" dirty="0" err="1"/>
            <a:t>macam</a:t>
          </a:r>
          <a:r>
            <a:rPr lang="en-US" sz="1800" b="1" kern="1200" dirty="0"/>
            <a:t> </a:t>
          </a:r>
          <a:r>
            <a:rPr lang="en-US" sz="1800" b="1" kern="1200" dirty="0" err="1"/>
            <a:t>produk</a:t>
          </a:r>
          <a:r>
            <a:rPr lang="en-US" sz="1800" b="1" kern="1200" dirty="0"/>
            <a:t> yang </a:t>
          </a:r>
          <a:r>
            <a:rPr lang="en-US" sz="1800" b="1" kern="1200" dirty="0" err="1"/>
            <a:t>berupa</a:t>
          </a:r>
          <a:r>
            <a:rPr lang="en-US" sz="1800" b="1" kern="1200" dirty="0"/>
            <a:t> ‘</a:t>
          </a:r>
          <a:r>
            <a:rPr lang="en-US" sz="1800" b="1" kern="1200" dirty="0" err="1"/>
            <a:t>pendapat</a:t>
          </a:r>
          <a:r>
            <a:rPr lang="en-US" sz="1800" b="1" kern="1200" dirty="0"/>
            <a:t> </a:t>
          </a:r>
          <a:r>
            <a:rPr lang="en-US" sz="1800" b="1" kern="1200" dirty="0" err="1"/>
            <a:t>hukum</a:t>
          </a:r>
          <a:r>
            <a:rPr lang="en-US" sz="1800" b="1" kern="1200" dirty="0"/>
            <a:t>’ oleh </a:t>
          </a:r>
          <a:r>
            <a:rPr lang="en-US" sz="1800" b="1" kern="1200" dirty="0" err="1"/>
            <a:t>konsultan</a:t>
          </a:r>
          <a:r>
            <a:rPr lang="en-US" sz="1800" b="1" kern="1200" dirty="0"/>
            <a:t> </a:t>
          </a:r>
          <a:r>
            <a:rPr lang="en-US" sz="1800" b="1" kern="1200" dirty="0" err="1"/>
            <a:t>hukum</a:t>
          </a:r>
          <a:r>
            <a:rPr lang="en-US" sz="1800" b="1" kern="1200" dirty="0"/>
            <a:t> : Legal Opinion, Legal Memorandum, Legal Audit </a:t>
          </a:r>
          <a:r>
            <a:rPr lang="en-US" sz="1800" b="1" i="1" kern="1200" dirty="0"/>
            <a:t>(Legal Due Diligence – ‘LDD’);</a:t>
          </a:r>
          <a:endParaRPr lang="en-US" sz="1800" b="1" kern="1200" dirty="0"/>
        </a:p>
      </dsp:txBody>
      <dsp:txXfrm>
        <a:off x="34954" y="340470"/>
        <a:ext cx="11278161" cy="646132"/>
      </dsp:txXfrm>
    </dsp:sp>
    <dsp:sp modelId="{6FB176E4-D914-584F-8AE1-4A6FCC48FEC5}">
      <dsp:nvSpPr>
        <dsp:cNvPr id="0" name=""/>
        <dsp:cNvSpPr/>
      </dsp:nvSpPr>
      <dsp:spPr>
        <a:xfrm>
          <a:off x="0" y="1253874"/>
          <a:ext cx="11348069" cy="7160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Legal Opinion (</a:t>
          </a:r>
          <a:r>
            <a:rPr lang="en-US" sz="1800" b="1" i="1" kern="1200" dirty="0"/>
            <a:t>‘LO’</a:t>
          </a:r>
          <a:r>
            <a:rPr lang="en-US" sz="1800" b="1" kern="1200" dirty="0"/>
            <a:t>) </a:t>
          </a:r>
          <a:r>
            <a:rPr lang="en-US" sz="1800" b="1" kern="1200" dirty="0" err="1"/>
            <a:t>merupakan</a:t>
          </a:r>
          <a:r>
            <a:rPr lang="en-US" sz="1800" b="1" kern="1200" dirty="0"/>
            <a:t> </a:t>
          </a:r>
          <a:r>
            <a:rPr lang="en-US" sz="1800" b="1" kern="1200" dirty="0" err="1"/>
            <a:t>produk</a:t>
          </a:r>
          <a:r>
            <a:rPr lang="en-US" sz="1800" b="1" kern="1200" dirty="0"/>
            <a:t> ‘</a:t>
          </a:r>
          <a:r>
            <a:rPr lang="en-US" sz="1800" b="1" kern="1200" dirty="0" err="1"/>
            <a:t>pendapat</a:t>
          </a:r>
          <a:r>
            <a:rPr lang="en-US" sz="1800" b="1" kern="1200" dirty="0"/>
            <a:t> </a:t>
          </a:r>
          <a:r>
            <a:rPr lang="en-US" sz="1800" b="1" kern="1200" dirty="0" err="1"/>
            <a:t>hukum</a:t>
          </a:r>
          <a:r>
            <a:rPr lang="en-US" sz="1800" b="1" kern="1200" dirty="0"/>
            <a:t>’ yang paling formal dan </a:t>
          </a:r>
          <a:r>
            <a:rPr lang="en-US" sz="1800" b="1" kern="1200" dirty="0" err="1"/>
            <a:t>komprehensif</a:t>
          </a:r>
          <a:r>
            <a:rPr lang="en-US" sz="1800" b="1" kern="1200" dirty="0"/>
            <a:t>, </a:t>
          </a:r>
          <a:r>
            <a:rPr lang="en-US" sz="1800" b="1" kern="1200" dirty="0" err="1"/>
            <a:t>mengikuti</a:t>
          </a:r>
          <a:r>
            <a:rPr lang="en-US" sz="1800" b="1" kern="1200" dirty="0"/>
            <a:t> format </a:t>
          </a:r>
          <a:r>
            <a:rPr lang="en-US" sz="1800" b="1" kern="1200" dirty="0" err="1"/>
            <a:t>tertentu</a:t>
          </a:r>
          <a:endParaRPr lang="en-US" sz="1800" b="1" kern="1200" dirty="0"/>
        </a:p>
      </dsp:txBody>
      <dsp:txXfrm>
        <a:off x="34954" y="1288828"/>
        <a:ext cx="11278161" cy="646132"/>
      </dsp:txXfrm>
    </dsp:sp>
    <dsp:sp modelId="{A7821783-29C5-DE44-8F25-CF06448B648D}">
      <dsp:nvSpPr>
        <dsp:cNvPr id="0" name=""/>
        <dsp:cNvSpPr/>
      </dsp:nvSpPr>
      <dsp:spPr>
        <a:xfrm>
          <a:off x="0" y="2310511"/>
          <a:ext cx="11348069" cy="7160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Legal Memorandum (</a:t>
          </a:r>
          <a:r>
            <a:rPr lang="en-US" sz="1800" b="1" i="1" kern="1200" dirty="0"/>
            <a:t>‘Legal Memo’</a:t>
          </a:r>
          <a:r>
            <a:rPr lang="en-US" sz="1800" b="1" kern="1200" dirty="0"/>
            <a:t>) </a:t>
          </a:r>
          <a:r>
            <a:rPr lang="en-US" sz="1800" b="1" kern="1200" dirty="0" err="1"/>
            <a:t>merupakan</a:t>
          </a:r>
          <a:r>
            <a:rPr lang="en-US" sz="1800" b="1" kern="1200" dirty="0"/>
            <a:t> </a:t>
          </a:r>
          <a:r>
            <a:rPr lang="en-US" sz="1800" b="1" kern="1200" dirty="0" err="1"/>
            <a:t>produk</a:t>
          </a:r>
          <a:r>
            <a:rPr lang="en-US" sz="1800" b="1" kern="1200" dirty="0"/>
            <a:t> ‘</a:t>
          </a:r>
          <a:r>
            <a:rPr lang="en-US" sz="1800" b="1" kern="1200" dirty="0" err="1"/>
            <a:t>pendapat</a:t>
          </a:r>
          <a:r>
            <a:rPr lang="en-US" sz="1800" b="1" kern="1200" dirty="0"/>
            <a:t> </a:t>
          </a:r>
          <a:r>
            <a:rPr lang="en-US" sz="1800" b="1" kern="1200" dirty="0" err="1"/>
            <a:t>hukum</a:t>
          </a:r>
          <a:r>
            <a:rPr lang="en-US" sz="1800" b="1" kern="1200" dirty="0"/>
            <a:t>’ yang </a:t>
          </a:r>
          <a:r>
            <a:rPr lang="en-US" sz="1800" b="1" kern="1200" dirty="0" err="1"/>
            <a:t>langsung</a:t>
          </a:r>
          <a:r>
            <a:rPr lang="en-US" sz="1800" b="1" kern="1200" dirty="0"/>
            <a:t> </a:t>
          </a:r>
          <a:r>
            <a:rPr lang="en-US" sz="1800" b="1" kern="1200" dirty="0" err="1"/>
            <a:t>membahas</a:t>
          </a:r>
          <a:r>
            <a:rPr lang="en-US" sz="1800" b="1" kern="1200" dirty="0"/>
            <a:t> </a:t>
          </a:r>
          <a:r>
            <a:rPr lang="en-US" sz="1800" b="1" kern="1200" dirty="0" err="1"/>
            <a:t>isu</a:t>
          </a:r>
          <a:r>
            <a:rPr lang="en-US" sz="1800" b="1" kern="1200" dirty="0"/>
            <a:t> yang </a:t>
          </a:r>
          <a:r>
            <a:rPr lang="en-US" sz="1800" b="1" kern="1200" dirty="0" err="1"/>
            <a:t>dimintakan</a:t>
          </a:r>
          <a:r>
            <a:rPr lang="en-US" sz="1800" b="1" kern="1200" dirty="0"/>
            <a:t> </a:t>
          </a:r>
          <a:r>
            <a:rPr lang="en-US" sz="1800" b="1" kern="1200" dirty="0" err="1"/>
            <a:t>saja</a:t>
          </a:r>
          <a:r>
            <a:rPr lang="en-US" sz="1800" b="1" kern="1200" dirty="0"/>
            <a:t> oleh </a:t>
          </a:r>
          <a:r>
            <a:rPr lang="en-US" sz="1800" b="1" kern="1200" dirty="0" err="1"/>
            <a:t>klien</a:t>
          </a:r>
          <a:r>
            <a:rPr lang="en-US" sz="1800" b="1" kern="1200" dirty="0"/>
            <a:t> </a:t>
          </a:r>
        </a:p>
      </dsp:txBody>
      <dsp:txXfrm>
        <a:off x="34954" y="2345465"/>
        <a:ext cx="11278161" cy="646132"/>
      </dsp:txXfrm>
    </dsp:sp>
    <dsp:sp modelId="{05FD9813-1132-794A-9769-1642B206A0C0}">
      <dsp:nvSpPr>
        <dsp:cNvPr id="0" name=""/>
        <dsp:cNvSpPr/>
      </dsp:nvSpPr>
      <dsp:spPr>
        <a:xfrm>
          <a:off x="0" y="3306992"/>
          <a:ext cx="11348069" cy="7160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LO </a:t>
          </a:r>
          <a:r>
            <a:rPr lang="en-US" sz="1800" b="1" kern="1200" dirty="0" err="1"/>
            <a:t>tidak</a:t>
          </a:r>
          <a:r>
            <a:rPr lang="en-US" sz="1800" b="1" kern="1200" dirty="0"/>
            <a:t> </a:t>
          </a:r>
          <a:r>
            <a:rPr lang="en-US" sz="1800" b="1" kern="1200" dirty="0" err="1"/>
            <a:t>sama</a:t>
          </a:r>
          <a:r>
            <a:rPr lang="en-US" sz="1800" b="1" kern="1200" dirty="0"/>
            <a:t> </a:t>
          </a:r>
          <a:r>
            <a:rPr lang="en-US" sz="1800" b="1" kern="1200" dirty="0" err="1"/>
            <a:t>dengan</a:t>
          </a:r>
          <a:r>
            <a:rPr lang="en-US" sz="1800" b="1" kern="1200" dirty="0"/>
            <a:t> LDD </a:t>
          </a:r>
          <a:r>
            <a:rPr lang="en-US" sz="1800" b="1" kern="1200" dirty="0" err="1"/>
            <a:t>namun</a:t>
          </a:r>
          <a:r>
            <a:rPr lang="en-US" sz="1800" b="1" kern="1200" dirty="0"/>
            <a:t> </a:t>
          </a:r>
          <a:r>
            <a:rPr lang="en-US" sz="1800" b="1" kern="1200" dirty="0" err="1"/>
            <a:t>dalam</a:t>
          </a:r>
          <a:r>
            <a:rPr lang="en-US" sz="1800" b="1" kern="1200" dirty="0"/>
            <a:t> </a:t>
          </a:r>
          <a:r>
            <a:rPr lang="en-US" sz="1800" b="1" kern="1200" dirty="0" err="1"/>
            <a:t>hukum</a:t>
          </a:r>
          <a:r>
            <a:rPr lang="en-US" sz="1800" b="1" kern="1200" dirty="0"/>
            <a:t> </a:t>
          </a:r>
          <a:r>
            <a:rPr lang="en-US" sz="1800" b="1" kern="1200" dirty="0" err="1"/>
            <a:t>bisnis</a:t>
          </a:r>
          <a:r>
            <a:rPr lang="en-US" sz="1800" b="1" kern="1200" dirty="0"/>
            <a:t> </a:t>
          </a:r>
          <a:r>
            <a:rPr lang="en-US" sz="1800" b="1" kern="1200" dirty="0" err="1"/>
            <a:t>seringkali</a:t>
          </a:r>
          <a:r>
            <a:rPr lang="en-US" sz="1800" b="1" kern="1200" dirty="0"/>
            <a:t> LO </a:t>
          </a:r>
          <a:r>
            <a:rPr lang="en-US" sz="1800" b="1" kern="1200" dirty="0" err="1"/>
            <a:t>dibuat</a:t>
          </a:r>
          <a:r>
            <a:rPr lang="en-US" sz="1800" b="1" kern="1200" dirty="0"/>
            <a:t> </a:t>
          </a:r>
          <a:r>
            <a:rPr lang="en-US" sz="1800" b="1" kern="1200" dirty="0" err="1"/>
            <a:t>sebagai</a:t>
          </a:r>
          <a:r>
            <a:rPr lang="en-US" sz="1800" b="1" kern="1200" dirty="0"/>
            <a:t> </a:t>
          </a:r>
          <a:r>
            <a:rPr lang="en-US" sz="1800" b="1" kern="1200" dirty="0" err="1"/>
            <a:t>pernyataan</a:t>
          </a:r>
          <a:r>
            <a:rPr lang="en-US" sz="1800" b="1" kern="1200" dirty="0"/>
            <a:t> </a:t>
          </a:r>
          <a:r>
            <a:rPr lang="en-US" sz="1800" b="1" kern="1200" dirty="0" err="1"/>
            <a:t>kesimpulan</a:t>
          </a:r>
          <a:r>
            <a:rPr lang="en-US" sz="1800" b="1" kern="1200" dirty="0"/>
            <a:t> </a:t>
          </a:r>
          <a:r>
            <a:rPr lang="en-US" sz="1800" b="1" kern="1200" dirty="0" err="1"/>
            <a:t>dari</a:t>
          </a:r>
          <a:r>
            <a:rPr lang="en-US" sz="1800" b="1" kern="1200" dirty="0"/>
            <a:t> </a:t>
          </a:r>
          <a:r>
            <a:rPr lang="en-US" sz="1800" b="1" kern="1200" dirty="0" err="1"/>
            <a:t>hasil</a:t>
          </a:r>
          <a:r>
            <a:rPr lang="en-US" sz="1800" b="1" kern="1200" dirty="0"/>
            <a:t> LDD;</a:t>
          </a:r>
        </a:p>
      </dsp:txBody>
      <dsp:txXfrm>
        <a:off x="34954" y="3341946"/>
        <a:ext cx="11278161" cy="646132"/>
      </dsp:txXfrm>
    </dsp:sp>
    <dsp:sp modelId="{3D6072ED-B20B-4E45-A3F9-A834423E535C}">
      <dsp:nvSpPr>
        <dsp:cNvPr id="0" name=""/>
        <dsp:cNvSpPr/>
      </dsp:nvSpPr>
      <dsp:spPr>
        <a:xfrm>
          <a:off x="0" y="4195188"/>
          <a:ext cx="11348069" cy="7160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Tiap</a:t>
          </a:r>
          <a:r>
            <a:rPr lang="en-US" sz="1800" b="1" kern="1200" dirty="0"/>
            <a:t> </a:t>
          </a:r>
          <a:r>
            <a:rPr lang="en-US" sz="1800" b="1" kern="1200" dirty="0" err="1"/>
            <a:t>Fakultas</a:t>
          </a:r>
          <a:r>
            <a:rPr lang="en-US" sz="1800" b="1" kern="1200" dirty="0"/>
            <a:t> Hukum / </a:t>
          </a:r>
          <a:r>
            <a:rPr lang="en-US" sz="1800" b="1" kern="1200" dirty="0" err="1"/>
            <a:t>Tiap</a:t>
          </a:r>
          <a:r>
            <a:rPr lang="en-US" sz="1800" b="1" kern="1200" dirty="0"/>
            <a:t> Kantor Hukum / </a:t>
          </a:r>
          <a:r>
            <a:rPr lang="en-US" sz="1800" b="1" kern="1200" dirty="0" err="1"/>
            <a:t>Tiap</a:t>
          </a:r>
          <a:r>
            <a:rPr lang="en-US" sz="1800" b="1" kern="1200" dirty="0"/>
            <a:t> </a:t>
          </a:r>
          <a:r>
            <a:rPr lang="en-US" sz="1800" b="1" kern="1200" dirty="0" err="1"/>
            <a:t>Advokat</a:t>
          </a:r>
          <a:r>
            <a:rPr lang="en-US" sz="1800" b="1" kern="1200" dirty="0"/>
            <a:t> / </a:t>
          </a:r>
          <a:r>
            <a:rPr lang="en-US" sz="1800" b="1" kern="1200" dirty="0" err="1"/>
            <a:t>Tiap</a:t>
          </a:r>
          <a:r>
            <a:rPr lang="en-US" sz="1800" b="1" kern="1200" dirty="0"/>
            <a:t> </a:t>
          </a:r>
          <a:r>
            <a:rPr lang="en-US" sz="1800" b="1" kern="1200" dirty="0" err="1"/>
            <a:t>Sarjana</a:t>
          </a:r>
          <a:r>
            <a:rPr lang="en-US" sz="1800" b="1" kern="1200" dirty="0"/>
            <a:t> Hukum </a:t>
          </a:r>
          <a:r>
            <a:rPr lang="en-US" sz="1800" b="1" kern="1200" dirty="0" err="1"/>
            <a:t>memiliki</a:t>
          </a:r>
          <a:r>
            <a:rPr lang="en-US" sz="1800" b="1" kern="1200" dirty="0"/>
            <a:t> </a:t>
          </a:r>
          <a:r>
            <a:rPr lang="en-US" sz="1800" b="1" kern="1200" dirty="0" err="1"/>
            <a:t>ciri</a:t>
          </a:r>
          <a:r>
            <a:rPr lang="en-US" sz="1800" b="1" kern="1200" dirty="0"/>
            <a:t> dan format </a:t>
          </a:r>
          <a:r>
            <a:rPr lang="en-US" sz="1800" b="1" kern="1200" dirty="0" err="1"/>
            <a:t>tersendiri</a:t>
          </a:r>
          <a:r>
            <a:rPr lang="en-US" sz="1800" b="1" kern="1200" dirty="0"/>
            <a:t> </a:t>
          </a:r>
          <a:r>
            <a:rPr lang="en-US" sz="1800" b="1" kern="1200" dirty="0" err="1"/>
            <a:t>dalam</a:t>
          </a:r>
          <a:r>
            <a:rPr lang="en-US" sz="1800" b="1" kern="1200" dirty="0"/>
            <a:t> </a:t>
          </a:r>
          <a:r>
            <a:rPr lang="en-US" sz="1800" b="1" kern="1200" dirty="0" err="1"/>
            <a:t>membuat</a:t>
          </a:r>
          <a:r>
            <a:rPr lang="en-US" sz="1800" b="1" kern="1200" dirty="0"/>
            <a:t> </a:t>
          </a:r>
          <a:r>
            <a:rPr lang="en-US" sz="1800" b="1" i="1" kern="1200" dirty="0"/>
            <a:t>Legal Opinion;</a:t>
          </a:r>
          <a:endParaRPr lang="en-US" sz="1800" b="1" kern="1200" dirty="0"/>
        </a:p>
      </dsp:txBody>
      <dsp:txXfrm>
        <a:off x="34954" y="4230142"/>
        <a:ext cx="11278161" cy="64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11/15/21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662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83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97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3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404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95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90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12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11/15/21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2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>
            <a:extLst>
              <a:ext uri="{FF2B5EF4-FFF2-40B4-BE49-F238E27FC236}">
                <a16:creationId xmlns:a16="http://schemas.microsoft.com/office/drawing/2014/main" id="{72411438-92A5-42B0-9C54-EA4FB32AC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5176844-69C3-4F79-BE38-EA5BDDF4F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FE48A3-D4EB-A449-83D7-05C69243F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7169" y="1063255"/>
            <a:ext cx="7098631" cy="180672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4000" b="1" i="0" kern="1200" spc="100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Perancangan</a:t>
            </a:r>
            <a: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 Legal Opinion </a:t>
            </a:r>
            <a:b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</a:br>
            <a: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di </a:t>
            </a:r>
            <a:r>
              <a:rPr lang="en-US" sz="4000" b="1" i="0" kern="1200" spc="100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Bidang</a:t>
            </a:r>
            <a: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 </a:t>
            </a:r>
            <a:r>
              <a:rPr lang="en-US" sz="4000" b="1" i="0" kern="1200" spc="100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Keperdataan</a:t>
            </a:r>
            <a: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 </a:t>
            </a:r>
            <a:b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</a:br>
            <a: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(Hukum </a:t>
            </a:r>
            <a:r>
              <a:rPr lang="en-US" sz="4000" b="1" i="0" kern="1200" spc="100" baseline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Bisnis</a:t>
            </a:r>
            <a:r>
              <a:rPr lang="en-US" sz="4000" b="1" i="0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Glacial Indifference" pitchFamily="2" charset="0"/>
              </a:rPr>
              <a:t>) </a:t>
            </a:r>
          </a:p>
        </p:txBody>
      </p:sp>
      <p:pic>
        <p:nvPicPr>
          <p:cNvPr id="4" name="Picture 3" descr="Perpustakaan umum dengan rak buku abstrak yang buram">
            <a:extLst>
              <a:ext uri="{FF2B5EF4-FFF2-40B4-BE49-F238E27FC236}">
                <a16:creationId xmlns:a16="http://schemas.microsoft.com/office/drawing/2014/main" id="{4308D61D-5D43-4D19-8999-C737C3EFAB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50" r="35790" b="-1"/>
          <a:stretch/>
        </p:blipFill>
        <p:spPr>
          <a:xfrm>
            <a:off x="1" y="10"/>
            <a:ext cx="5215066" cy="6857990"/>
          </a:xfrm>
          <a:custGeom>
            <a:avLst/>
            <a:gdLst/>
            <a:ahLst/>
            <a:cxnLst/>
            <a:rect l="l" t="t" r="r" b="b"/>
            <a:pathLst>
              <a:path w="5215066" h="6845983">
                <a:moveTo>
                  <a:pt x="0" y="0"/>
                </a:moveTo>
                <a:lnTo>
                  <a:pt x="3197713" y="0"/>
                </a:lnTo>
                <a:lnTo>
                  <a:pt x="3259787" y="39795"/>
                </a:lnTo>
                <a:cubicBezTo>
                  <a:pt x="4439462" y="836768"/>
                  <a:pt x="5215066" y="2186425"/>
                  <a:pt x="5215066" y="3717234"/>
                </a:cubicBezTo>
                <a:cubicBezTo>
                  <a:pt x="5215066" y="4788800"/>
                  <a:pt x="4835020" y="5771602"/>
                  <a:pt x="4202364" y="6538204"/>
                </a:cubicBezTo>
                <a:lnTo>
                  <a:pt x="3922635" y="6845983"/>
                </a:lnTo>
                <a:lnTo>
                  <a:pt x="0" y="6845983"/>
                </a:lnTo>
                <a:close/>
              </a:path>
            </a:pathLst>
          </a:cu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FC086D-39EC-448D-97E7-FF232355A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86332" y="3088919"/>
            <a:ext cx="521208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741E30F9-0F2A-D44E-80ED-E3A68CD5C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2594" y="3307857"/>
            <a:ext cx="6093889" cy="2982928"/>
          </a:xfrm>
        </p:spPr>
        <p:txBody>
          <a:bodyPr vert="horz" lIns="91440" tIns="45720" rIns="91440" bIns="45720" rtlCol="0">
            <a:normAutofit/>
          </a:bodyPr>
          <a:lstStyle/>
          <a:p>
            <a:pPr marL="182880" algn="ctr"/>
            <a:r>
              <a:rPr lang="en-US" sz="1800" b="1" dirty="0">
                <a:latin typeface="Glacial Indifference" pitchFamily="2" charset="0"/>
              </a:rPr>
              <a:t>Oleh :</a:t>
            </a:r>
          </a:p>
          <a:p>
            <a:pPr marL="182880" algn="ctr"/>
            <a:r>
              <a:rPr lang="en-US" sz="1800" b="1" dirty="0">
                <a:latin typeface="Glacial Indifference" pitchFamily="2" charset="0"/>
              </a:rPr>
              <a:t>Dr. Muhammad Faisal, S.H., M.H.</a:t>
            </a:r>
          </a:p>
          <a:p>
            <a:pPr marL="182880" algn="ctr"/>
            <a:endParaRPr lang="en-US" sz="800" b="1" dirty="0">
              <a:latin typeface="Glacial Indifference" pitchFamily="2" charset="0"/>
            </a:endParaRPr>
          </a:p>
          <a:p>
            <a:pPr marL="182880" algn="ctr"/>
            <a:r>
              <a:rPr lang="en-US" sz="1800" b="1" dirty="0" err="1">
                <a:latin typeface="Glacial Indifference" pitchFamily="2" charset="0"/>
              </a:rPr>
              <a:t>Disampaikan</a:t>
            </a:r>
            <a:r>
              <a:rPr lang="en-US" sz="1800" b="1" dirty="0">
                <a:latin typeface="Glacial Indifference" pitchFamily="2" charset="0"/>
              </a:rPr>
              <a:t> </a:t>
            </a:r>
            <a:r>
              <a:rPr lang="en-US" sz="1800" b="1" dirty="0" err="1">
                <a:latin typeface="Glacial Indifference" pitchFamily="2" charset="0"/>
              </a:rPr>
              <a:t>dalam</a:t>
            </a:r>
            <a:r>
              <a:rPr lang="en-US" sz="1800" b="1" dirty="0">
                <a:latin typeface="Glacial Indifference" pitchFamily="2" charset="0"/>
              </a:rPr>
              <a:t> </a:t>
            </a:r>
          </a:p>
          <a:p>
            <a:pPr marL="182880" algn="ctr"/>
            <a:r>
              <a:rPr lang="en-US" sz="1800" b="1" i="1" dirty="0">
                <a:latin typeface="Glacial Indifference" pitchFamily="2" charset="0"/>
              </a:rPr>
              <a:t>“PELATIHAN DARING LEGAL OPINION DRAFTING” </a:t>
            </a:r>
          </a:p>
          <a:p>
            <a:pPr marL="182880" algn="ctr"/>
            <a:r>
              <a:rPr lang="en-US" sz="1800" b="1" dirty="0">
                <a:latin typeface="Glacial Indifference" pitchFamily="2" charset="0"/>
              </a:rPr>
              <a:t>pada</a:t>
            </a:r>
            <a:r>
              <a:rPr lang="en-US" sz="1800" b="1" i="1" dirty="0">
                <a:latin typeface="Glacial Indifference" pitchFamily="2" charset="0"/>
              </a:rPr>
              <a:t> </a:t>
            </a:r>
            <a:r>
              <a:rPr lang="en-US" sz="1800" b="1" dirty="0" err="1">
                <a:latin typeface="Glacial Indifference" pitchFamily="2" charset="0"/>
              </a:rPr>
              <a:t>tanggal</a:t>
            </a:r>
            <a:r>
              <a:rPr lang="en-US" sz="1800" b="1" dirty="0">
                <a:latin typeface="Glacial Indifference" pitchFamily="2" charset="0"/>
              </a:rPr>
              <a:t> 15-17 November 2021. Medan</a:t>
            </a:r>
          </a:p>
          <a:p>
            <a:pPr marL="182880" algn="ctr"/>
            <a:endParaRPr lang="en-US" sz="700" dirty="0">
              <a:latin typeface="Glacial Indifference" pitchFamily="2" charset="0"/>
            </a:endParaRPr>
          </a:p>
          <a:p>
            <a:pPr marL="182880" algn="ctr"/>
            <a:endParaRPr lang="en-US" sz="700" dirty="0">
              <a:latin typeface="Glacial Indifference" pitchFamily="2" charset="0"/>
            </a:endParaRPr>
          </a:p>
          <a:p>
            <a:pPr marL="182880" algn="ctr"/>
            <a:r>
              <a:rPr lang="en-US" sz="1800" b="1" dirty="0">
                <a:latin typeface="Glacial Indifference" pitchFamily="2" charset="0"/>
              </a:rPr>
              <a:t>Universitas Medan Area – PERADI Medan</a:t>
            </a:r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A101E513-AF74-4E9D-A31F-996642507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96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7861-7D87-9244-B1D3-33F2F08F6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5" y="758952"/>
            <a:ext cx="4397783" cy="4754880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TIPS </a:t>
            </a:r>
            <a:br>
              <a:rPr lang="en-US" dirty="0"/>
            </a:br>
            <a:r>
              <a:rPr lang="en-US" dirty="0" err="1"/>
              <a:t>Penyusunan</a:t>
            </a:r>
            <a:r>
              <a:rPr lang="en-US" dirty="0"/>
              <a:t>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9430-7F75-0A43-AA60-33A2F3C4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17" y="493295"/>
            <a:ext cx="7062536" cy="6075947"/>
          </a:xfrm>
        </p:spPr>
        <p:txBody>
          <a:bodyPr>
            <a:normAutofit/>
          </a:bodyPr>
          <a:lstStyle/>
          <a:p>
            <a:r>
              <a:rPr lang="en-ID" sz="2800" dirty="0"/>
              <a:t>Update </a:t>
            </a:r>
            <a:r>
              <a:rPr lang="en-ID" sz="2800" dirty="0" err="1"/>
              <a:t>terhadap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</a:t>
            </a:r>
            <a:r>
              <a:rPr lang="en-ID" sz="2800" dirty="0" err="1"/>
              <a:t>terkini</a:t>
            </a:r>
            <a:r>
              <a:rPr lang="en-ID" sz="2800" dirty="0"/>
              <a:t> </a:t>
            </a:r>
            <a:r>
              <a:rPr lang="en-ID" sz="2800" dirty="0" err="1"/>
              <a:t>sangat</a:t>
            </a:r>
            <a:r>
              <a:rPr lang="en-ID" sz="2800" dirty="0"/>
              <a:t> </a:t>
            </a:r>
            <a:r>
              <a:rPr lang="en-ID" sz="2800" dirty="0" err="1"/>
              <a:t>penting</a:t>
            </a:r>
            <a:r>
              <a:rPr lang="en-ID" sz="2800" dirty="0"/>
              <a:t>. </a:t>
            </a:r>
            <a:r>
              <a:rPr lang="en-ID" sz="2800" dirty="0" err="1"/>
              <a:t>Tantangan</a:t>
            </a:r>
            <a:r>
              <a:rPr lang="en-ID" sz="2800" dirty="0"/>
              <a:t> </a:t>
            </a:r>
            <a:r>
              <a:rPr lang="en-ID" sz="2800" dirty="0" err="1"/>
              <a:t>kadang</a:t>
            </a:r>
            <a:r>
              <a:rPr lang="en-ID" sz="2800" dirty="0"/>
              <a:t> </a:t>
            </a:r>
            <a:r>
              <a:rPr lang="en-ID" sz="2800" dirty="0" err="1"/>
              <a:t>terdapat</a:t>
            </a:r>
            <a:r>
              <a:rPr lang="en-ID" sz="2800" dirty="0"/>
              <a:t> pada </a:t>
            </a:r>
            <a:r>
              <a:rPr lang="en-ID" sz="2800" dirty="0" err="1"/>
              <a:t>perundang-undangan</a:t>
            </a:r>
            <a:r>
              <a:rPr lang="en-ID" sz="2800" dirty="0"/>
              <a:t> yang </a:t>
            </a:r>
            <a:r>
              <a:rPr lang="en-ID" sz="2800" dirty="0" err="1"/>
              <a:t>sudah</a:t>
            </a:r>
            <a:r>
              <a:rPr lang="en-ID" sz="2800" dirty="0"/>
              <a:t> di </a:t>
            </a:r>
            <a:r>
              <a:rPr lang="en-ID" sz="2800" i="1" dirty="0"/>
              <a:t>JR</a:t>
            </a:r>
            <a:r>
              <a:rPr lang="en-ID" sz="2800" dirty="0"/>
              <a:t> di MK;</a:t>
            </a:r>
          </a:p>
          <a:p>
            <a:r>
              <a:rPr lang="en-ID" sz="2800" dirty="0" err="1"/>
              <a:t>Jangan</a:t>
            </a:r>
            <a:r>
              <a:rPr lang="en-ID" sz="2800" dirty="0"/>
              <a:t>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menulis</a:t>
            </a:r>
            <a:r>
              <a:rPr lang="en-ID" sz="2800" dirty="0"/>
              <a:t> </a:t>
            </a:r>
            <a:r>
              <a:rPr lang="en-ID" sz="2800" dirty="0" err="1"/>
              <a:t>pasal</a:t>
            </a:r>
            <a:r>
              <a:rPr lang="en-ID" sz="2800" dirty="0"/>
              <a:t>-per-</a:t>
            </a:r>
            <a:r>
              <a:rPr lang="en-ID" sz="2800" dirty="0" err="1"/>
              <a:t>pasal</a:t>
            </a:r>
            <a:r>
              <a:rPr lang="en-ID" sz="2800" dirty="0"/>
              <a:t> </a:t>
            </a:r>
            <a:r>
              <a:rPr lang="en-ID" sz="2800" dirty="0" err="1"/>
              <a:t>namun</a:t>
            </a:r>
            <a:r>
              <a:rPr lang="en-ID" sz="2800" dirty="0"/>
              <a:t> </a:t>
            </a:r>
            <a:r>
              <a:rPr lang="en-ID" sz="2800" dirty="0" err="1"/>
              <a:t>terangkan</a:t>
            </a:r>
            <a:r>
              <a:rPr lang="en-ID" sz="2800" dirty="0"/>
              <a:t> juga </a:t>
            </a:r>
            <a:r>
              <a:rPr lang="en-ID" sz="2800" dirty="0" err="1"/>
              <a:t>unsurnya</a:t>
            </a:r>
            <a:r>
              <a:rPr lang="en-ID" sz="2800" dirty="0"/>
              <a:t> agar </a:t>
            </a:r>
            <a:r>
              <a:rPr lang="en-ID" sz="2800" dirty="0" err="1"/>
              <a:t>Klien</a:t>
            </a:r>
            <a:r>
              <a:rPr lang="en-ID" sz="2800" dirty="0"/>
              <a:t> </a:t>
            </a:r>
            <a:r>
              <a:rPr lang="en-ID" sz="2800" dirty="0" err="1"/>
              <a:t>mengerti</a:t>
            </a:r>
            <a:r>
              <a:rPr lang="en-ID" sz="2800" dirty="0"/>
              <a:t> </a:t>
            </a:r>
            <a:r>
              <a:rPr lang="en-ID" sz="2800" dirty="0" err="1"/>
              <a:t>mengapa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digunakan</a:t>
            </a:r>
            <a:r>
              <a:rPr lang="en-ID" sz="2800" dirty="0"/>
              <a:t>;</a:t>
            </a:r>
          </a:p>
          <a:p>
            <a:r>
              <a:rPr lang="en-ID" sz="2800" dirty="0" err="1"/>
              <a:t>Dalam</a:t>
            </a:r>
            <a:r>
              <a:rPr lang="en-ID" sz="2800" dirty="0"/>
              <a:t> Hukum </a:t>
            </a:r>
            <a:r>
              <a:rPr lang="en-ID" sz="2800" dirty="0" err="1"/>
              <a:t>Bisnis</a:t>
            </a:r>
            <a:r>
              <a:rPr lang="en-ID" sz="2800" dirty="0"/>
              <a:t>, </a:t>
            </a:r>
            <a:r>
              <a:rPr lang="en-ID" sz="2800" dirty="0" err="1"/>
              <a:t>Konsultan</a:t>
            </a:r>
            <a:r>
              <a:rPr lang="en-ID" sz="2800" dirty="0"/>
              <a:t> Hukum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tetap</a:t>
            </a:r>
            <a:r>
              <a:rPr lang="en-ID" sz="2800" dirty="0"/>
              <a:t> update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peraturan</a:t>
            </a:r>
            <a:r>
              <a:rPr lang="en-ID" sz="2800" dirty="0"/>
              <a:t> </a:t>
            </a:r>
            <a:r>
              <a:rPr lang="en-ID" sz="2800" dirty="0" err="1"/>
              <a:t>perpajakan</a:t>
            </a:r>
            <a:r>
              <a:rPr lang="en-ID" sz="2800" dirty="0"/>
              <a:t> yang </a:t>
            </a:r>
            <a:r>
              <a:rPr lang="en-ID" sz="2800" dirty="0" err="1"/>
              <a:t>ada</a:t>
            </a:r>
            <a:r>
              <a:rPr lang="en-ID" sz="2800" dirty="0"/>
              <a:t>;</a:t>
            </a:r>
          </a:p>
          <a:p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030688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pPr marL="617537" indent="-342900"/>
            <a:r>
              <a:rPr lang="en-ID" sz="2400" dirty="0" err="1"/>
              <a:t>Analisis</a:t>
            </a:r>
            <a:r>
              <a:rPr lang="en-ID" sz="2400" dirty="0"/>
              <a:t> </a:t>
            </a:r>
            <a:r>
              <a:rPr lang="en-ID" sz="2400" dirty="0" err="1"/>
              <a:t>merupakaan</a:t>
            </a:r>
            <a:r>
              <a:rPr lang="en-ID" sz="2400" dirty="0"/>
              <a:t> </a:t>
            </a:r>
            <a:r>
              <a:rPr lang="en-ID" sz="2400" dirty="0" err="1"/>
              <a:t>pemikiran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Anda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mengurai</a:t>
            </a:r>
            <a:r>
              <a:rPr lang="en-ID" sz="2400" dirty="0"/>
              <a:t> </a:t>
            </a:r>
            <a:r>
              <a:rPr lang="en-ID" sz="2400" dirty="0" err="1"/>
              <a:t>fakta</a:t>
            </a:r>
            <a:r>
              <a:rPr lang="en-ID" sz="2400" dirty="0"/>
              <a:t>, </a:t>
            </a:r>
            <a:r>
              <a:rPr lang="en-ID" sz="2400" dirty="0" err="1"/>
              <a:t>isu</a:t>
            </a:r>
            <a:r>
              <a:rPr lang="en-ID" sz="2400" dirty="0"/>
              <a:t> dan </a:t>
            </a:r>
            <a:r>
              <a:rPr lang="en-ID" sz="2400" dirty="0" err="1"/>
              <a:t>peraturan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Analisis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mengarah</a:t>
            </a:r>
            <a:r>
              <a:rPr lang="en-ID" sz="2400" dirty="0"/>
              <a:t> pada salah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(</a:t>
            </a:r>
            <a:r>
              <a:rPr lang="en-ID" sz="2400" dirty="0" err="1"/>
              <a:t>Klien</a:t>
            </a:r>
            <a:r>
              <a:rPr lang="en-ID" sz="2400" dirty="0"/>
              <a:t>) </a:t>
            </a:r>
            <a:r>
              <a:rPr lang="en-ID" sz="2400" dirty="0" err="1"/>
              <a:t>ataupun</a:t>
            </a:r>
            <a:r>
              <a:rPr lang="en-ID" sz="2400" dirty="0"/>
              <a:t> pada </a:t>
            </a:r>
            <a:r>
              <a:rPr lang="en-ID" sz="2400" dirty="0" err="1"/>
              <a:t>posisi</a:t>
            </a:r>
            <a:r>
              <a:rPr lang="en-ID" sz="2400" dirty="0"/>
              <a:t> </a:t>
            </a:r>
            <a:r>
              <a:rPr lang="en-ID" sz="2400" dirty="0" err="1"/>
              <a:t>netral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Analisis</a:t>
            </a:r>
            <a:r>
              <a:rPr lang="en-ID" sz="2400" dirty="0"/>
              <a:t>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memihak</a:t>
            </a:r>
            <a:r>
              <a:rPr lang="en-ID" sz="2400" dirty="0"/>
              <a:t> </a:t>
            </a:r>
            <a:r>
              <a:rPr lang="en-ID" sz="2400" dirty="0" err="1"/>
              <a:t>biasanya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pada </a:t>
            </a:r>
            <a:r>
              <a:rPr lang="en-ID" sz="2400" dirty="0" err="1"/>
              <a:t>bidang</a:t>
            </a:r>
            <a:r>
              <a:rPr lang="en-ID" sz="2400" dirty="0"/>
              <a:t> </a:t>
            </a:r>
            <a:r>
              <a:rPr lang="en-ID" sz="2400" dirty="0" err="1"/>
              <a:t>akademik</a:t>
            </a:r>
            <a:r>
              <a:rPr lang="en-ID" sz="2400" dirty="0"/>
              <a:t> (</a:t>
            </a:r>
            <a:r>
              <a:rPr lang="en-ID" sz="2400" dirty="0" err="1"/>
              <a:t>sarjana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/ </a:t>
            </a:r>
            <a:r>
              <a:rPr lang="en-ID" sz="2400" dirty="0" err="1"/>
              <a:t>kesaksian</a:t>
            </a:r>
            <a:r>
              <a:rPr lang="en-ID" sz="2400" dirty="0"/>
              <a:t> </a:t>
            </a:r>
            <a:r>
              <a:rPr lang="en-ID" sz="2400" dirty="0" err="1"/>
              <a:t>ahli</a:t>
            </a:r>
            <a:r>
              <a:rPr lang="en-ID" sz="2400" dirty="0"/>
              <a:t>)</a:t>
            </a:r>
          </a:p>
          <a:p>
            <a:pPr marL="617537" indent="-342900"/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konsultan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, </a:t>
            </a:r>
            <a:r>
              <a:rPr lang="en-ID" sz="2400" dirty="0" err="1"/>
              <a:t>analisis</a:t>
            </a:r>
            <a:r>
              <a:rPr lang="en-ID" sz="2400" dirty="0"/>
              <a:t> yang </a:t>
            </a:r>
            <a:r>
              <a:rPr lang="en-ID" sz="2400" dirty="0" err="1"/>
              <a:t>memihak</a:t>
            </a:r>
            <a:r>
              <a:rPr lang="en-ID" sz="2400" dirty="0"/>
              <a:t> pada </a:t>
            </a:r>
            <a:r>
              <a:rPr lang="en-ID" sz="2400" dirty="0" err="1"/>
              <a:t>Klien</a:t>
            </a:r>
            <a:r>
              <a:rPr lang="en-ID" sz="2400" dirty="0"/>
              <a:t> </a:t>
            </a:r>
            <a:r>
              <a:rPr lang="en-ID" sz="2400" dirty="0" err="1"/>
              <a:t>berarti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menguraikan</a:t>
            </a:r>
            <a:r>
              <a:rPr lang="en-ID" sz="2400" dirty="0"/>
              <a:t> </a:t>
            </a:r>
            <a:r>
              <a:rPr lang="en-ID" sz="2400" dirty="0" err="1"/>
              <a:t>segala</a:t>
            </a:r>
            <a:r>
              <a:rPr lang="en-ID" sz="2400" dirty="0"/>
              <a:t> </a:t>
            </a:r>
            <a:r>
              <a:rPr lang="en-ID" sz="2400" dirty="0" err="1"/>
              <a:t>kelebihan</a:t>
            </a:r>
            <a:r>
              <a:rPr lang="en-ID" sz="2400" dirty="0"/>
              <a:t> </a:t>
            </a:r>
            <a:r>
              <a:rPr lang="en-ID" sz="2400" dirty="0" err="1"/>
              <a:t>posisi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hak</a:t>
            </a:r>
            <a:r>
              <a:rPr lang="en-ID" sz="2400" dirty="0"/>
              <a:t> </a:t>
            </a:r>
            <a:r>
              <a:rPr lang="en-ID" sz="2400" dirty="0" err="1"/>
              <a:t>hukumnya</a:t>
            </a:r>
            <a:r>
              <a:rPr lang="en-ID" sz="2400" dirty="0"/>
              <a:t> dan juga </a:t>
            </a:r>
            <a:r>
              <a:rPr lang="en-ID" sz="2400" dirty="0" err="1"/>
              <a:t>segala</a:t>
            </a:r>
            <a:r>
              <a:rPr lang="en-ID" sz="2400" dirty="0"/>
              <a:t> </a:t>
            </a:r>
            <a:r>
              <a:rPr lang="en-ID" sz="2400" dirty="0" err="1"/>
              <a:t>kekurangan</a:t>
            </a:r>
            <a:r>
              <a:rPr lang="en-ID" sz="2400" dirty="0"/>
              <a:t> </a:t>
            </a:r>
            <a:r>
              <a:rPr lang="en-ID" sz="2400" dirty="0" err="1"/>
              <a:t>posisi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mengantisipasi</a:t>
            </a:r>
            <a:r>
              <a:rPr lang="en-ID" sz="2400" dirty="0"/>
              <a:t> </a:t>
            </a:r>
            <a:r>
              <a:rPr lang="en-ID" sz="2400" dirty="0" err="1"/>
              <a:t>upaya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lawan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2324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7861-7D87-9244-B1D3-33F2F08F6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5" y="758952"/>
            <a:ext cx="4397783" cy="4754880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TIPS </a:t>
            </a:r>
            <a:br>
              <a:rPr lang="en-US" dirty="0"/>
            </a:b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Analisis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9430-7F75-0A43-AA60-33A2F3C4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17" y="493295"/>
            <a:ext cx="7062536" cy="60759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D" sz="1200" dirty="0"/>
          </a:p>
          <a:p>
            <a:endParaRPr lang="en-ID" sz="2800" dirty="0"/>
          </a:p>
          <a:p>
            <a:r>
              <a:rPr lang="en-ID" sz="2800" dirty="0" err="1"/>
              <a:t>Argumen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analisis</a:t>
            </a:r>
            <a:r>
              <a:rPr lang="en-ID" sz="2800" dirty="0"/>
              <a:t> </a:t>
            </a:r>
            <a:r>
              <a:rPr lang="en-ID" sz="2800" dirty="0" err="1"/>
              <a:t>dibuat</a:t>
            </a:r>
            <a:r>
              <a:rPr lang="en-ID" sz="2800" dirty="0"/>
              <a:t> </a:t>
            </a:r>
            <a:r>
              <a:rPr lang="en-ID" sz="2800" dirty="0" err="1"/>
              <a:t>persuasif</a:t>
            </a:r>
            <a:r>
              <a:rPr lang="en-ID" sz="2800" dirty="0"/>
              <a:t> dan </a:t>
            </a:r>
            <a:r>
              <a:rPr lang="en-ID" sz="2800" dirty="0" err="1"/>
              <a:t>mudah</a:t>
            </a:r>
            <a:r>
              <a:rPr lang="en-ID" sz="2800" dirty="0"/>
              <a:t> </a:t>
            </a:r>
            <a:r>
              <a:rPr lang="en-ID" sz="2800" dirty="0" err="1"/>
              <a:t>dimengerti</a:t>
            </a:r>
            <a:r>
              <a:rPr lang="en-ID" sz="2800" dirty="0"/>
              <a:t> agar </a:t>
            </a:r>
            <a:r>
              <a:rPr lang="en-ID" sz="2800" dirty="0" err="1"/>
              <a:t>pihak</a:t>
            </a:r>
            <a:r>
              <a:rPr lang="en-ID" sz="2800" dirty="0"/>
              <a:t> yang </a:t>
            </a:r>
            <a:r>
              <a:rPr lang="en-ID" sz="2800" dirty="0" err="1"/>
              <a:t>membacanya</a:t>
            </a:r>
            <a:r>
              <a:rPr lang="en-ID" sz="2800" dirty="0"/>
              <a:t> </a:t>
            </a:r>
            <a:r>
              <a:rPr lang="en-ID" sz="2800" dirty="0" err="1"/>
              <a:t>yakin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kemampuan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yang </a:t>
            </a:r>
            <a:r>
              <a:rPr lang="en-ID" sz="2800" dirty="0" err="1"/>
              <a:t>kita</a:t>
            </a:r>
            <a:r>
              <a:rPr lang="en-ID" sz="2800" dirty="0"/>
              <a:t> </a:t>
            </a:r>
            <a:r>
              <a:rPr lang="en-ID" sz="2800" dirty="0" err="1"/>
              <a:t>miliki</a:t>
            </a:r>
            <a:r>
              <a:rPr lang="en-ID" sz="2800" dirty="0"/>
              <a:t>;</a:t>
            </a:r>
          </a:p>
          <a:p>
            <a:endParaRPr lang="en-ID" sz="2800" dirty="0"/>
          </a:p>
          <a:p>
            <a:r>
              <a:rPr lang="en-ID" sz="2800" dirty="0" err="1"/>
              <a:t>Gunakan</a:t>
            </a:r>
            <a:r>
              <a:rPr lang="en-ID" sz="2800" dirty="0"/>
              <a:t> </a:t>
            </a:r>
            <a:r>
              <a:rPr lang="en-ID" sz="2800" dirty="0" err="1"/>
              <a:t>Teori</a:t>
            </a:r>
            <a:r>
              <a:rPr lang="en-ID" sz="2800" dirty="0"/>
              <a:t>, </a:t>
            </a:r>
            <a:r>
              <a:rPr lang="en-ID" sz="2800" dirty="0" err="1"/>
              <a:t>Doktrin</a:t>
            </a:r>
            <a:r>
              <a:rPr lang="en-ID" sz="2800" dirty="0"/>
              <a:t>, </a:t>
            </a:r>
            <a:r>
              <a:rPr lang="en-ID" sz="2800" dirty="0" err="1"/>
              <a:t>Yurisprudensi</a:t>
            </a:r>
            <a:r>
              <a:rPr lang="en-ID" sz="2800" dirty="0"/>
              <a:t> </a:t>
            </a:r>
            <a:r>
              <a:rPr lang="en-ID" sz="2800" dirty="0" err="1"/>
              <a:t>serta</a:t>
            </a:r>
            <a:r>
              <a:rPr lang="en-ID" sz="2800" dirty="0"/>
              <a:t> </a:t>
            </a:r>
            <a:r>
              <a:rPr lang="en-ID" sz="2800" dirty="0" err="1"/>
              <a:t>bahan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</a:t>
            </a:r>
            <a:r>
              <a:rPr lang="en-ID" sz="2800" dirty="0" err="1"/>
              <a:t>lainnya</a:t>
            </a:r>
            <a:r>
              <a:rPr lang="en-ID" sz="2800" dirty="0"/>
              <a:t> yang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mendukung</a:t>
            </a:r>
            <a:r>
              <a:rPr lang="en-ID" sz="2800" dirty="0"/>
              <a:t> </a:t>
            </a:r>
            <a:r>
              <a:rPr lang="en-ID" sz="2800" dirty="0" err="1"/>
              <a:t>argumentasi</a:t>
            </a:r>
            <a:r>
              <a:rPr lang="en-ID" sz="2800" dirty="0"/>
              <a:t> </a:t>
            </a:r>
            <a:r>
              <a:rPr lang="en-ID" sz="2800" dirty="0" err="1"/>
              <a:t>anda</a:t>
            </a:r>
            <a:r>
              <a:rPr lang="en-ID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90579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pPr marL="617537" indent="-342900"/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kesimpulan</a:t>
            </a:r>
            <a:r>
              <a:rPr lang="en-ID" sz="2400" dirty="0"/>
              <a:t>, </a:t>
            </a:r>
            <a:r>
              <a:rPr lang="en-ID" sz="2400" dirty="0" err="1"/>
              <a:t>anda</a:t>
            </a:r>
            <a:r>
              <a:rPr lang="en-ID" sz="2400" dirty="0"/>
              <a:t> </a:t>
            </a:r>
            <a:r>
              <a:rPr lang="en-ID" sz="2400" dirty="0" err="1"/>
              <a:t>menjawab</a:t>
            </a:r>
            <a:r>
              <a:rPr lang="en-ID" sz="2400" dirty="0"/>
              <a:t> </a:t>
            </a:r>
            <a:r>
              <a:rPr lang="en-ID" sz="2400" dirty="0" err="1"/>
              <a:t>pertanyaan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diberikan</a:t>
            </a:r>
            <a:r>
              <a:rPr lang="en-ID" sz="2400" dirty="0"/>
              <a:t> oleh </a:t>
            </a:r>
            <a:r>
              <a:rPr lang="en-ID" sz="2400" dirty="0" err="1"/>
              <a:t>Klien</a:t>
            </a:r>
            <a:r>
              <a:rPr lang="en-ID" sz="2400" dirty="0"/>
              <a:t> Anda;</a:t>
            </a:r>
          </a:p>
          <a:p>
            <a:pPr marL="617537" indent="-342900"/>
            <a:r>
              <a:rPr lang="en-ID" sz="2400" dirty="0"/>
              <a:t>Kesimpulan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menjawab</a:t>
            </a:r>
            <a:r>
              <a:rPr lang="en-ID" sz="2400" dirty="0"/>
              <a:t> </a:t>
            </a:r>
            <a:r>
              <a:rPr lang="en-ID" sz="2400" dirty="0" err="1"/>
              <a:t>pertanyaan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, </a:t>
            </a:r>
            <a:r>
              <a:rPr lang="en-ID" sz="2400" dirty="0" err="1"/>
              <a:t>namun</a:t>
            </a:r>
            <a:r>
              <a:rPr lang="en-ID" sz="2400" dirty="0"/>
              <a:t> juga </a:t>
            </a:r>
            <a:r>
              <a:rPr lang="en-ID" sz="2400" dirty="0" err="1"/>
              <a:t>menjawab</a:t>
            </a:r>
            <a:r>
              <a:rPr lang="en-ID" sz="2400" dirty="0"/>
              <a:t> </a:t>
            </a:r>
            <a:r>
              <a:rPr lang="en-ID" sz="2400" dirty="0" err="1"/>
              <a:t>pertanyaan-pertanyaan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isu</a:t>
            </a:r>
            <a:r>
              <a:rPr lang="en-ID" sz="2400" dirty="0"/>
              <a:t> yang </a:t>
            </a:r>
            <a:r>
              <a:rPr lang="en-ID" sz="2400" dirty="0" err="1"/>
              <a:t>ditimbulkan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/>
              <a:t>Kesimpulan juga </a:t>
            </a:r>
            <a:r>
              <a:rPr lang="en-ID" sz="2400" dirty="0" err="1"/>
              <a:t>berisikan</a:t>
            </a:r>
            <a:r>
              <a:rPr lang="en-ID" sz="2400" dirty="0"/>
              <a:t> </a:t>
            </a:r>
            <a:r>
              <a:rPr lang="en-ID" sz="2400" dirty="0" err="1"/>
              <a:t>upaya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terbaik</a:t>
            </a:r>
            <a:r>
              <a:rPr lang="en-ID" sz="2400" dirty="0"/>
              <a:t> </a:t>
            </a:r>
            <a:r>
              <a:rPr lang="en-ID" sz="2400" dirty="0" err="1"/>
              <a:t>menurut</a:t>
            </a:r>
            <a:r>
              <a:rPr lang="en-ID" sz="2400" dirty="0"/>
              <a:t> </a:t>
            </a:r>
            <a:r>
              <a:rPr lang="en-ID" sz="2400" dirty="0" err="1"/>
              <a:t>anda</a:t>
            </a:r>
            <a:r>
              <a:rPr lang="en-ID" sz="2400" dirty="0"/>
              <a:t> yang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oleh </a:t>
            </a:r>
            <a:r>
              <a:rPr lang="en-ID" sz="2400" dirty="0" err="1"/>
              <a:t>Klien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hukumnya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selamanya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kesimpulan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mengikuti</a:t>
            </a:r>
            <a:r>
              <a:rPr lang="en-ID" sz="2400" dirty="0"/>
              <a:t> </a:t>
            </a:r>
            <a:r>
              <a:rPr lang="en-ID" sz="2400" dirty="0" err="1"/>
              <a:t>kemauan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r>
              <a:rPr lang="en-ID" sz="2400" dirty="0"/>
              <a:t>, </a:t>
            </a:r>
            <a:r>
              <a:rPr lang="en-ID" sz="2400" dirty="0" err="1"/>
              <a:t>namun</a:t>
            </a:r>
            <a:r>
              <a:rPr lang="en-ID" sz="2400" dirty="0"/>
              <a:t> Kita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saran </a:t>
            </a:r>
            <a:r>
              <a:rPr lang="en-ID" sz="2400" dirty="0" err="1"/>
              <a:t>alternatif</a:t>
            </a:r>
            <a:r>
              <a:rPr lang="en-ID" sz="2400" dirty="0"/>
              <a:t> </a:t>
            </a:r>
            <a:r>
              <a:rPr lang="en-ID" sz="2400" dirty="0" err="1"/>
              <a:t>lainnya</a:t>
            </a:r>
            <a:r>
              <a:rPr lang="en-ID" sz="2400" dirty="0"/>
              <a:t> yang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293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General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358" y="1250323"/>
            <a:ext cx="11345779" cy="5607677"/>
          </a:xfrm>
        </p:spPr>
        <p:txBody>
          <a:bodyPr>
            <a:normAutofit fontScale="92500" lnSpcReduction="10000"/>
          </a:bodyPr>
          <a:lstStyle/>
          <a:p>
            <a:pPr marL="617537" indent="-342900"/>
            <a:r>
              <a:rPr lang="en-ID" sz="2400" dirty="0" err="1"/>
              <a:t>Berfikir</a:t>
            </a:r>
            <a:r>
              <a:rPr lang="en-ID" sz="2400" dirty="0"/>
              <a:t> dan Analisa </a:t>
            </a:r>
            <a:r>
              <a:rPr lang="en-ID" sz="2400" dirty="0" err="1"/>
              <a:t>sebelum</a:t>
            </a:r>
            <a:r>
              <a:rPr lang="en-ID" sz="2400" dirty="0"/>
              <a:t> </a:t>
            </a:r>
            <a:r>
              <a:rPr lang="en-ID" sz="2400" dirty="0" err="1"/>
              <a:t>memulai</a:t>
            </a:r>
            <a:r>
              <a:rPr lang="en-ID" sz="2400" dirty="0"/>
              <a:t> </a:t>
            </a:r>
            <a:r>
              <a:rPr lang="en-ID" sz="2400" dirty="0" err="1"/>
              <a:t>menulis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Penguasaan</a:t>
            </a:r>
            <a:r>
              <a:rPr lang="en-ID" sz="2400" dirty="0"/>
              <a:t> tata Bahasa yang </a:t>
            </a:r>
            <a:r>
              <a:rPr lang="en-ID" sz="2400" dirty="0" err="1"/>
              <a:t>baku</a:t>
            </a:r>
            <a:r>
              <a:rPr lang="en-ID" sz="2400" dirty="0"/>
              <a:t>, </a:t>
            </a:r>
            <a:r>
              <a:rPr lang="en-ID" sz="2400" dirty="0" err="1"/>
              <a:t>persuasif</a:t>
            </a:r>
            <a:r>
              <a:rPr lang="en-ID" sz="2400" dirty="0"/>
              <a:t> dan </a:t>
            </a:r>
            <a:r>
              <a:rPr lang="en-ID" sz="2400" dirty="0" err="1"/>
              <a:t>meyakinkan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Bertindak</a:t>
            </a:r>
            <a:r>
              <a:rPr lang="en-ID" sz="2400" dirty="0"/>
              <a:t> </a:t>
            </a:r>
            <a:r>
              <a:rPr lang="en-ID" sz="2400" dirty="0" err="1"/>
              <a:t>objektif</a:t>
            </a:r>
            <a:r>
              <a:rPr lang="en-ID" sz="2400" dirty="0"/>
              <a:t> </a:t>
            </a:r>
            <a:r>
              <a:rPr lang="en-ID" sz="2400" dirty="0" err="1"/>
              <a:t>terlepas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perasaan</a:t>
            </a:r>
            <a:r>
              <a:rPr lang="en-ID" sz="2400" dirty="0"/>
              <a:t>, </a:t>
            </a:r>
            <a:r>
              <a:rPr lang="en-ID" sz="2400" dirty="0" err="1"/>
              <a:t>jangan</a:t>
            </a:r>
            <a:r>
              <a:rPr lang="en-ID" sz="2400" dirty="0"/>
              <a:t> </a:t>
            </a:r>
            <a:r>
              <a:rPr lang="en-ID" sz="2400" dirty="0" err="1"/>
              <a:t>membenarkan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menyalahkan</a:t>
            </a:r>
            <a:r>
              <a:rPr lang="en-ID" sz="2400" dirty="0"/>
              <a:t> Tindakan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r>
              <a:rPr lang="en-ID" sz="2400" dirty="0"/>
              <a:t>. </a:t>
            </a:r>
            <a:r>
              <a:rPr lang="en-ID" sz="2400" dirty="0" err="1"/>
              <a:t>Tugas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hanyalah</a:t>
            </a:r>
            <a:r>
              <a:rPr lang="en-ID" sz="2400" dirty="0"/>
              <a:t> </a:t>
            </a:r>
            <a:r>
              <a:rPr lang="en-ID" sz="2400" dirty="0" err="1"/>
              <a:t>memberi</a:t>
            </a:r>
            <a:r>
              <a:rPr lang="en-ID" sz="2400" dirty="0"/>
              <a:t> </a:t>
            </a:r>
            <a:r>
              <a:rPr lang="en-ID" sz="2400" dirty="0" err="1"/>
              <a:t>tahu</a:t>
            </a:r>
            <a:r>
              <a:rPr lang="en-ID" sz="2400" dirty="0"/>
              <a:t> mana yang </a:t>
            </a:r>
            <a:r>
              <a:rPr lang="en-ID" sz="2400" dirty="0" err="1"/>
              <a:t>benar</a:t>
            </a:r>
            <a:r>
              <a:rPr lang="en-ID" sz="2400" dirty="0"/>
              <a:t> dan mana yang salah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opsi-opsi</a:t>
            </a:r>
            <a:r>
              <a:rPr lang="en-ID" sz="2400" dirty="0"/>
              <a:t> </a:t>
            </a:r>
            <a:r>
              <a:rPr lang="en-ID" sz="2400" dirty="0" err="1"/>
              <a:t>jalan</a:t>
            </a:r>
            <a:r>
              <a:rPr lang="en-ID" sz="2400" dirty="0"/>
              <a:t> </a:t>
            </a:r>
            <a:r>
              <a:rPr lang="en-ID" sz="2400" dirty="0" err="1"/>
              <a:t>keluar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permasalahan</a:t>
            </a:r>
            <a:r>
              <a:rPr lang="en-ID" sz="2400" dirty="0"/>
              <a:t> yang </a:t>
            </a:r>
            <a:r>
              <a:rPr lang="en-ID" sz="2400" dirty="0" err="1"/>
              <a:t>ada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Seluruh</a:t>
            </a:r>
            <a:r>
              <a:rPr lang="en-ID" sz="2400" dirty="0"/>
              <a:t> proses tulisan </a:t>
            </a:r>
            <a:r>
              <a:rPr lang="en-ID" sz="2400" dirty="0" err="1"/>
              <a:t>penting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i="1" dirty="0"/>
              <a:t>conclusion</a:t>
            </a:r>
            <a:r>
              <a:rPr lang="en-ID" sz="2400" dirty="0"/>
              <a:t>-</a:t>
            </a:r>
            <a:r>
              <a:rPr lang="en-ID" sz="2400" dirty="0" err="1"/>
              <a:t>nya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, buat </a:t>
            </a:r>
            <a:r>
              <a:rPr lang="en-ID" sz="2400" dirty="0" err="1"/>
              <a:t>alur</a:t>
            </a:r>
            <a:r>
              <a:rPr lang="en-ID" sz="2400" dirty="0"/>
              <a:t> </a:t>
            </a:r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penulisan</a:t>
            </a:r>
            <a:r>
              <a:rPr lang="en-ID" sz="2400" dirty="0"/>
              <a:t> </a:t>
            </a:r>
            <a:r>
              <a:rPr lang="en-ID" sz="2400" dirty="0" err="1"/>
              <a:t>pendapat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layaknya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cerita</a:t>
            </a:r>
            <a:r>
              <a:rPr lang="en-ID" sz="2400" dirty="0"/>
              <a:t> novel yang </a:t>
            </a:r>
            <a:r>
              <a:rPr lang="en-ID" sz="2400" dirty="0" err="1"/>
              <a:t>menarik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dibaca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Berikan</a:t>
            </a:r>
            <a:r>
              <a:rPr lang="en-ID" sz="2400" dirty="0"/>
              <a:t> </a:t>
            </a:r>
            <a:r>
              <a:rPr lang="en-ID" sz="2400" dirty="0" err="1"/>
              <a:t>pendapat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sebatas</a:t>
            </a:r>
            <a:r>
              <a:rPr lang="en-ID" sz="2400" dirty="0"/>
              <a:t> yang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kuasai</a:t>
            </a:r>
            <a:r>
              <a:rPr lang="en-ID" sz="2400" dirty="0"/>
              <a:t> </a:t>
            </a:r>
            <a:r>
              <a:rPr lang="en-ID" sz="2400" dirty="0" err="1"/>
              <a:t>jangan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pendapat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hal-hal</a:t>
            </a:r>
            <a:r>
              <a:rPr lang="en-ID" sz="2400" dirty="0"/>
              <a:t>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kuasai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Pengalaman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kualitas</a:t>
            </a:r>
            <a:r>
              <a:rPr lang="en-ID" sz="2400" dirty="0"/>
              <a:t> </a:t>
            </a:r>
            <a:r>
              <a:rPr lang="en-ID" sz="2400" dirty="0" err="1"/>
              <a:t>Pendapat</a:t>
            </a:r>
            <a:r>
              <a:rPr lang="en-ID" sz="2400" dirty="0"/>
              <a:t> Hukum </a:t>
            </a:r>
            <a:r>
              <a:rPr lang="en-ID" sz="2400" dirty="0" err="1"/>
              <a:t>kita</a:t>
            </a:r>
            <a:r>
              <a:rPr lang="en-ID" sz="2400" dirty="0"/>
              <a:t>. </a:t>
            </a:r>
            <a:r>
              <a:rPr lang="en-ID" sz="2400" dirty="0" err="1"/>
              <a:t>Tiap</a:t>
            </a:r>
            <a:r>
              <a:rPr lang="en-ID" sz="2400" dirty="0"/>
              <a:t> </a:t>
            </a:r>
            <a:r>
              <a:rPr lang="en-ID" sz="2400" dirty="0" err="1"/>
              <a:t>Praktisi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opini</a:t>
            </a:r>
            <a:r>
              <a:rPr lang="en-ID" sz="2400" dirty="0"/>
              <a:t> yang </a:t>
            </a:r>
            <a:r>
              <a:rPr lang="en-ID" sz="2400" dirty="0" err="1"/>
              <a:t>berbeda</a:t>
            </a:r>
            <a:r>
              <a:rPr lang="en-ID" sz="2400" dirty="0"/>
              <a:t> </a:t>
            </a:r>
            <a:r>
              <a:rPr lang="en-ID" sz="2400" dirty="0" err="1"/>
              <a:t>namun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fakta</a:t>
            </a:r>
            <a:r>
              <a:rPr lang="en-ID" sz="2400" dirty="0"/>
              <a:t> yang </a:t>
            </a:r>
            <a:r>
              <a:rPr lang="en-ID" sz="2400" dirty="0" err="1"/>
              <a:t>sama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8327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D06B7-0479-6B46-A9E0-EDE506F2E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CONTOH KASUS </a:t>
            </a:r>
            <a:br>
              <a:rPr lang="en-US" dirty="0"/>
            </a:b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9BF06-70AD-F34A-AC85-3A8F4A3E3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09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Fakta </a:t>
            </a:r>
            <a:r>
              <a:rPr lang="en-US" b="1" dirty="0" err="1"/>
              <a:t>Kasus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r>
              <a:rPr lang="en-US" sz="2400" dirty="0"/>
              <a:t>A dan B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sepasang</a:t>
            </a:r>
            <a:r>
              <a:rPr lang="en-US" sz="2400" dirty="0"/>
              <a:t> </a:t>
            </a:r>
            <a:r>
              <a:rPr lang="en-US" sz="2400" dirty="0" err="1"/>
              <a:t>suami</a:t>
            </a:r>
            <a:r>
              <a:rPr lang="en-US" sz="2400" dirty="0"/>
              <a:t> </a:t>
            </a:r>
            <a:r>
              <a:rPr lang="en-US" sz="2400" dirty="0" err="1"/>
              <a:t>istri</a:t>
            </a:r>
            <a:r>
              <a:rPr lang="en-US" sz="2400" dirty="0"/>
              <a:t>, </a:t>
            </a:r>
            <a:r>
              <a:rPr lang="en-US" sz="2400" dirty="0" err="1"/>
              <a:t>menikah</a:t>
            </a:r>
            <a:r>
              <a:rPr lang="en-US" sz="2400" dirty="0"/>
              <a:t> </a:t>
            </a:r>
            <a:r>
              <a:rPr lang="en-US" sz="2400" dirty="0" err="1"/>
              <a:t>tercatat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Islam di KUA;</a:t>
            </a:r>
          </a:p>
          <a:p>
            <a:r>
              <a:rPr lang="en-US" sz="2400" dirty="0"/>
              <a:t>A dan B </a:t>
            </a:r>
            <a:r>
              <a:rPr lang="en-US" sz="2400" dirty="0" err="1"/>
              <a:t>semasa</a:t>
            </a:r>
            <a:r>
              <a:rPr lang="en-US" sz="2400" dirty="0"/>
              <a:t> </a:t>
            </a:r>
            <a:r>
              <a:rPr lang="en-US" sz="2400" dirty="0" err="1"/>
              <a:t>pernikahannya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dikaruniai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;</a:t>
            </a:r>
          </a:p>
          <a:p>
            <a:r>
              <a:rPr lang="en-US" sz="2400" dirty="0"/>
              <a:t>A dan B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mengangkat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laki-laki</a:t>
            </a:r>
            <a:r>
              <a:rPr lang="en-US" sz="2400" dirty="0"/>
              <a:t> (X) yang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lahir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Y dan </a:t>
            </a:r>
            <a:r>
              <a:rPr lang="en-US" sz="2400" dirty="0" err="1"/>
              <a:t>mengasuhnya</a:t>
            </a:r>
            <a:r>
              <a:rPr lang="en-US" sz="2400" dirty="0"/>
              <a:t> </a:t>
            </a:r>
            <a:r>
              <a:rPr lang="en-US" sz="2400" dirty="0" err="1"/>
              <a:t>layaknya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;</a:t>
            </a:r>
          </a:p>
          <a:p>
            <a:r>
              <a:rPr lang="en-US" sz="2400" dirty="0"/>
              <a:t>Oleh </a:t>
            </a:r>
            <a:r>
              <a:rPr lang="en-US" sz="2400" dirty="0" err="1"/>
              <a:t>karena</a:t>
            </a:r>
            <a:r>
              <a:rPr lang="en-US" sz="2400" dirty="0"/>
              <a:t> pada zaman </a:t>
            </a:r>
            <a:r>
              <a:rPr lang="en-US" sz="2400" dirty="0" err="1"/>
              <a:t>dahulu</a:t>
            </a:r>
            <a:r>
              <a:rPr lang="en-US" sz="2400" dirty="0"/>
              <a:t> </a:t>
            </a:r>
            <a:r>
              <a:rPr lang="en-US" sz="2400" dirty="0" err="1"/>
              <a:t>pencatatan</a:t>
            </a:r>
            <a:r>
              <a:rPr lang="en-US" sz="2400" dirty="0"/>
              <a:t> </a:t>
            </a:r>
            <a:r>
              <a:rPr lang="en-US" sz="2400" dirty="0" err="1"/>
              <a:t>sipil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teratur</a:t>
            </a:r>
            <a:r>
              <a:rPr lang="en-US" sz="2400" dirty="0"/>
              <a:t>, A dan B </a:t>
            </a:r>
            <a:r>
              <a:rPr lang="en-US" sz="2400" dirty="0" err="1"/>
              <a:t>mencatatkan</a:t>
            </a:r>
            <a:r>
              <a:rPr lang="en-US" sz="2400" dirty="0"/>
              <a:t> X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kandung</a:t>
            </a:r>
            <a:r>
              <a:rPr lang="en-US" sz="2400" dirty="0"/>
              <a:t> yang </a:t>
            </a:r>
            <a:r>
              <a:rPr lang="en-US" sz="2400" dirty="0" err="1"/>
              <a:t>sah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perkawinan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X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akta</a:t>
            </a:r>
            <a:r>
              <a:rPr lang="en-US" sz="2400" dirty="0"/>
              <a:t> </a:t>
            </a:r>
            <a:r>
              <a:rPr lang="en-US" sz="2400" dirty="0" err="1"/>
              <a:t>lahir</a:t>
            </a:r>
            <a:r>
              <a:rPr lang="en-US" sz="2400" dirty="0"/>
              <a:t> dan KK Bersama A dan B;</a:t>
            </a:r>
          </a:p>
          <a:p>
            <a:r>
              <a:rPr lang="en-US" sz="2400" dirty="0"/>
              <a:t>A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meninggal</a:t>
            </a:r>
            <a:r>
              <a:rPr lang="en-US" sz="2400" dirty="0"/>
              <a:t> dunia dan </a:t>
            </a:r>
            <a:r>
              <a:rPr lang="en-US" sz="2400" dirty="0" err="1"/>
              <a:t>meninggalkan</a:t>
            </a:r>
            <a:r>
              <a:rPr lang="en-US" sz="2400" dirty="0"/>
              <a:t> </a:t>
            </a:r>
            <a:r>
              <a:rPr lang="en-US" sz="2400" dirty="0" err="1"/>
              <a:t>harta</a:t>
            </a:r>
            <a:r>
              <a:rPr lang="en-US" sz="2400" dirty="0"/>
              <a:t> </a:t>
            </a:r>
            <a:r>
              <a:rPr lang="en-US" sz="2400" dirty="0" err="1"/>
              <a:t>warisan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surat</a:t>
            </a:r>
            <a:r>
              <a:rPr lang="en-US" sz="2400" dirty="0"/>
              <a:t> </a:t>
            </a:r>
            <a:r>
              <a:rPr lang="en-US" sz="2400" dirty="0" err="1"/>
              <a:t>wasiat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siapapun</a:t>
            </a:r>
            <a:r>
              <a:rPr lang="en-US" sz="2400" dirty="0"/>
              <a:t>;</a:t>
            </a:r>
          </a:p>
          <a:p>
            <a:r>
              <a:rPr lang="en-US" sz="2400" dirty="0"/>
              <a:t>B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yang </a:t>
            </a:r>
            <a:r>
              <a:rPr lang="en-US" sz="2400" dirty="0" err="1"/>
              <a:t>membutuhkan</a:t>
            </a:r>
            <a:r>
              <a:rPr lang="en-US" sz="2400" dirty="0"/>
              <a:t> legal opinion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pembagian</a:t>
            </a:r>
            <a:r>
              <a:rPr lang="en-US" sz="2400" dirty="0"/>
              <a:t> </a:t>
            </a:r>
            <a:r>
              <a:rPr lang="en-US" sz="2400" dirty="0" err="1"/>
              <a:t>warisan</a:t>
            </a:r>
            <a:r>
              <a:rPr lang="en-US" sz="2400" dirty="0"/>
              <a:t> </a:t>
            </a:r>
            <a:r>
              <a:rPr lang="en-US" sz="2400" dirty="0" err="1"/>
              <a:t>peninggalan</a:t>
            </a:r>
            <a:r>
              <a:rPr lang="en-US" sz="2400" dirty="0"/>
              <a:t> A</a:t>
            </a:r>
          </a:p>
        </p:txBody>
      </p:sp>
    </p:spTree>
    <p:extLst>
      <p:ext uri="{BB962C8B-B14F-4D97-AF65-F5344CB8AC3E}">
        <p14:creationId xmlns:p14="http://schemas.microsoft.com/office/powerpoint/2010/main" val="2122900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Isu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r>
              <a:rPr lang="en-US" sz="2400" dirty="0" err="1"/>
              <a:t>Pembagian</a:t>
            </a:r>
            <a:r>
              <a:rPr lang="en-US" sz="2400" dirty="0"/>
              <a:t> </a:t>
            </a:r>
            <a:r>
              <a:rPr lang="en-US" sz="2400" dirty="0" err="1"/>
              <a:t>warisan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:</a:t>
            </a:r>
          </a:p>
          <a:p>
            <a:pPr marL="717550" indent="-263525">
              <a:buFont typeface="Wingdings" pitchFamily="2" charset="2"/>
              <a:buChar char="Ø"/>
            </a:pPr>
            <a:r>
              <a:rPr lang="en-US" sz="2400" dirty="0" err="1"/>
              <a:t>Usia</a:t>
            </a:r>
            <a:r>
              <a:rPr lang="en-US" sz="2400" dirty="0"/>
              <a:t> </a:t>
            </a:r>
            <a:r>
              <a:rPr lang="en-US" sz="2400" dirty="0" err="1"/>
              <a:t>Dewasa</a:t>
            </a:r>
            <a:r>
              <a:rPr lang="en-US" sz="2400" dirty="0"/>
              <a:t> Ahli </a:t>
            </a:r>
            <a:r>
              <a:rPr lang="en-US" sz="2400" dirty="0" err="1"/>
              <a:t>Waris</a:t>
            </a:r>
            <a:r>
              <a:rPr lang="en-US" sz="2400" dirty="0"/>
              <a:t>;</a:t>
            </a:r>
          </a:p>
          <a:p>
            <a:pPr marL="717550" indent="-263525">
              <a:buFont typeface="Wingdings" pitchFamily="2" charset="2"/>
              <a:buChar char="Ø"/>
            </a:pPr>
            <a:r>
              <a:rPr lang="en-US" sz="2400" dirty="0" err="1"/>
              <a:t>Dokumen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 : Surat </a:t>
            </a:r>
            <a:r>
              <a:rPr lang="en-US" sz="2400" dirty="0" err="1"/>
              <a:t>Kematian</a:t>
            </a:r>
            <a:r>
              <a:rPr lang="en-US" sz="2400" dirty="0"/>
              <a:t>, KTP, KK, </a:t>
            </a:r>
            <a:r>
              <a:rPr lang="en-US" sz="2400" dirty="0" err="1"/>
              <a:t>Akta</a:t>
            </a:r>
            <a:r>
              <a:rPr lang="en-US" sz="2400" dirty="0"/>
              <a:t> Nikah, </a:t>
            </a:r>
            <a:r>
              <a:rPr lang="en-US" sz="2400" dirty="0" err="1"/>
              <a:t>Akta</a:t>
            </a:r>
            <a:r>
              <a:rPr lang="en-US" sz="2400" dirty="0"/>
              <a:t> </a:t>
            </a:r>
            <a:r>
              <a:rPr lang="en-US" sz="2400" dirty="0" err="1"/>
              <a:t>lahir</a:t>
            </a:r>
            <a:r>
              <a:rPr lang="en-US" sz="2400" dirty="0"/>
              <a:t>, SKHW, Bukti </a:t>
            </a:r>
            <a:r>
              <a:rPr lang="en-US" sz="2400" dirty="0" err="1"/>
              <a:t>kepemilikan</a:t>
            </a:r>
            <a:r>
              <a:rPr lang="en-US" sz="2400" dirty="0"/>
              <a:t> </a:t>
            </a:r>
            <a:r>
              <a:rPr lang="en-US" sz="2400" dirty="0" err="1"/>
              <a:t>harta</a:t>
            </a:r>
            <a:r>
              <a:rPr lang="en-US" sz="2400" dirty="0"/>
              <a:t>, Surat </a:t>
            </a:r>
            <a:r>
              <a:rPr lang="en-US" sz="2400" dirty="0" err="1"/>
              <a:t>keterangan</a:t>
            </a:r>
            <a:r>
              <a:rPr lang="en-US" sz="2400" dirty="0"/>
              <a:t> </a:t>
            </a:r>
            <a:r>
              <a:rPr lang="en-US" sz="2400" dirty="0" err="1"/>
              <a:t>wasiat</a:t>
            </a:r>
            <a:r>
              <a:rPr lang="en-US" sz="2400" dirty="0"/>
              <a:t>, </a:t>
            </a:r>
            <a:r>
              <a:rPr lang="en-US" sz="2400" dirty="0" err="1"/>
              <a:t>dsb</a:t>
            </a:r>
            <a:r>
              <a:rPr lang="en-US" sz="2400" dirty="0"/>
              <a:t>.</a:t>
            </a:r>
          </a:p>
          <a:p>
            <a:pPr marL="358775" indent="-347663"/>
            <a:r>
              <a:rPr lang="en-US" sz="2400" dirty="0" err="1"/>
              <a:t>Isu</a:t>
            </a:r>
            <a:r>
              <a:rPr lang="en-US" sz="2400" dirty="0"/>
              <a:t> yang </a:t>
            </a:r>
            <a:r>
              <a:rPr lang="en-US" sz="2400" dirty="0" err="1"/>
              <a:t>dimunculkan</a:t>
            </a:r>
            <a:r>
              <a:rPr lang="en-US" sz="2400" dirty="0"/>
              <a:t> :</a:t>
            </a:r>
          </a:p>
          <a:p>
            <a:pPr marL="717550" indent="-347663">
              <a:buFont typeface="Wingdings" pitchFamily="2" charset="2"/>
              <a:buChar char="Ø"/>
            </a:pP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Ayah dan </a:t>
            </a:r>
            <a:r>
              <a:rPr lang="en-US" sz="2400" dirty="0" err="1"/>
              <a:t>Saudara</a:t>
            </a:r>
            <a:r>
              <a:rPr lang="en-US" sz="2400" dirty="0"/>
              <a:t> </a:t>
            </a:r>
            <a:r>
              <a:rPr lang="en-US" sz="2400" dirty="0" err="1"/>
              <a:t>kandung</a:t>
            </a:r>
            <a:r>
              <a:rPr lang="en-US" sz="2400" dirty="0"/>
              <a:t> </a:t>
            </a:r>
            <a:r>
              <a:rPr lang="en-US" sz="2400" dirty="0" err="1"/>
              <a:t>Laki-Laki</a:t>
            </a:r>
            <a:r>
              <a:rPr lang="en-US" sz="2400" dirty="0"/>
              <a:t> A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menggugat</a:t>
            </a:r>
            <a:r>
              <a:rPr lang="en-US" sz="2400" dirty="0"/>
              <a:t> </a:t>
            </a:r>
            <a:r>
              <a:rPr lang="en-US" sz="2400" dirty="0" err="1"/>
              <a:t>waris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X?</a:t>
            </a:r>
          </a:p>
          <a:p>
            <a:pPr marL="717550" indent="-347663">
              <a:buFont typeface="Wingdings" pitchFamily="2" charset="2"/>
              <a:buChar char="Ø"/>
            </a:pP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pembatalan</a:t>
            </a:r>
            <a:r>
              <a:rPr lang="en-US" sz="2400" dirty="0"/>
              <a:t> </a:t>
            </a:r>
            <a:r>
              <a:rPr lang="en-US" sz="2400" dirty="0" err="1"/>
              <a:t>akta</a:t>
            </a:r>
            <a:r>
              <a:rPr lang="en-US" sz="2400" dirty="0"/>
              <a:t> </a:t>
            </a:r>
            <a:r>
              <a:rPr lang="en-US" sz="2400" dirty="0" err="1"/>
              <a:t>lahir</a:t>
            </a:r>
            <a:r>
              <a:rPr lang="en-US" sz="2400" dirty="0"/>
              <a:t> yang </a:t>
            </a:r>
            <a:r>
              <a:rPr lang="en-US" sz="2400" dirty="0" err="1"/>
              <a:t>disebabkan</a:t>
            </a:r>
            <a:r>
              <a:rPr lang="en-US" sz="2400" dirty="0"/>
              <a:t> oleh </a:t>
            </a:r>
            <a:r>
              <a:rPr lang="en-US" sz="2400" dirty="0" err="1"/>
              <a:t>keterangan</a:t>
            </a:r>
            <a:r>
              <a:rPr lang="en-US" sz="2400" dirty="0"/>
              <a:t> </a:t>
            </a:r>
            <a:r>
              <a:rPr lang="en-US" sz="2400" dirty="0" err="1"/>
              <a:t>palsu</a:t>
            </a:r>
            <a:r>
              <a:rPr lang="en-US" sz="2400" dirty="0"/>
              <a:t>?</a:t>
            </a:r>
          </a:p>
          <a:p>
            <a:pPr marL="717550" indent="-347663">
              <a:buFont typeface="Wingdings" pitchFamily="2" charset="2"/>
              <a:buChar char="Ø"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3285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Regulasi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err="1">
                <a:latin typeface="Glacial Indifference" pitchFamily="2" charset="0"/>
              </a:rPr>
              <a:t>Kompilasi</a:t>
            </a:r>
            <a:r>
              <a:rPr lang="en-US" sz="2800" dirty="0">
                <a:latin typeface="Glacial Indifference" pitchFamily="2" charset="0"/>
              </a:rPr>
              <a:t> Hukum Islam </a:t>
            </a:r>
            <a:r>
              <a:rPr lang="en-US" sz="2800" dirty="0" err="1">
                <a:latin typeface="Glacial Indifference" pitchFamily="2" charset="0"/>
              </a:rPr>
              <a:t>terkait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Buku</a:t>
            </a:r>
            <a:r>
              <a:rPr lang="en-US" sz="2800" dirty="0">
                <a:latin typeface="Glacial Indifference" pitchFamily="2" charset="0"/>
              </a:rPr>
              <a:t> II </a:t>
            </a:r>
            <a:r>
              <a:rPr lang="en-US" sz="2800" dirty="0" err="1">
                <a:latin typeface="Glacial Indifference" pitchFamily="2" charset="0"/>
              </a:rPr>
              <a:t>tentang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Pewarisan</a:t>
            </a:r>
            <a:endParaRPr lang="en-US" sz="2800" dirty="0">
              <a:latin typeface="Glacial Indifference" pitchFamily="2" charset="0"/>
            </a:endParaRPr>
          </a:p>
          <a:p>
            <a:r>
              <a:rPr lang="en-ID" sz="2800" dirty="0">
                <a:latin typeface="Glacial Indifference" pitchFamily="2" charset="0"/>
              </a:rPr>
              <a:t>Surat MA RI </a:t>
            </a:r>
            <a:r>
              <a:rPr lang="en-ID" sz="2800" dirty="0" err="1">
                <a:latin typeface="Glacial Indifference" pitchFamily="2" charset="0"/>
              </a:rPr>
              <a:t>tanggal</a:t>
            </a:r>
            <a:r>
              <a:rPr lang="en-ID" sz="2800" dirty="0">
                <a:latin typeface="Glacial Indifference" pitchFamily="2" charset="0"/>
              </a:rPr>
              <a:t> 8 Mei 1991 No. MA/</a:t>
            </a:r>
            <a:r>
              <a:rPr lang="en-ID" sz="2800" dirty="0" err="1">
                <a:latin typeface="Glacial Indifference" pitchFamily="2" charset="0"/>
              </a:rPr>
              <a:t>kumdil</a:t>
            </a:r>
            <a:r>
              <a:rPr lang="en-ID" sz="2800" dirty="0">
                <a:latin typeface="Glacial Indifference" pitchFamily="2" charset="0"/>
              </a:rPr>
              <a:t>/171/V/K/1991 </a:t>
            </a:r>
            <a:r>
              <a:rPr lang="en-ID" sz="2800" dirty="0" err="1">
                <a:latin typeface="Glacial Indifference" pitchFamily="2" charset="0"/>
              </a:rPr>
              <a:t>tentang</a:t>
            </a:r>
            <a:r>
              <a:rPr lang="en-ID" sz="2800" dirty="0">
                <a:latin typeface="Glacial Indifference" pitchFamily="2" charset="0"/>
              </a:rPr>
              <a:t> SKHW, </a:t>
            </a:r>
            <a:r>
              <a:rPr lang="en-ID" sz="2800" dirty="0" err="1">
                <a:latin typeface="Glacial Indifference" pitchFamily="2" charset="0"/>
              </a:rPr>
              <a:t>terkait</a:t>
            </a:r>
            <a:r>
              <a:rPr lang="en-ID" sz="2800" dirty="0">
                <a:latin typeface="Glacial Indifference" pitchFamily="2" charset="0"/>
              </a:rPr>
              <a:t> </a:t>
            </a:r>
            <a:r>
              <a:rPr lang="en-ID" sz="2800" dirty="0" err="1">
                <a:latin typeface="Glacial Indifference" pitchFamily="2" charset="0"/>
              </a:rPr>
              <a:t>golongan</a:t>
            </a:r>
            <a:r>
              <a:rPr lang="en-ID" sz="2800" dirty="0">
                <a:latin typeface="Glacial Indifference" pitchFamily="2" charset="0"/>
              </a:rPr>
              <a:t> </a:t>
            </a:r>
            <a:r>
              <a:rPr lang="en-ID" sz="2800" dirty="0" err="1">
                <a:latin typeface="Glacial Indifference" pitchFamily="2" charset="0"/>
              </a:rPr>
              <a:t>penduduk</a:t>
            </a:r>
            <a:r>
              <a:rPr lang="en-ID" sz="2800" dirty="0">
                <a:latin typeface="Glacial Indifference" pitchFamily="2" charset="0"/>
              </a:rPr>
              <a:t> </a:t>
            </a:r>
            <a:r>
              <a:rPr lang="en-ID" sz="2800" dirty="0" err="1">
                <a:latin typeface="Glacial Indifference" pitchFamily="2" charset="0"/>
              </a:rPr>
              <a:t>untuk</a:t>
            </a:r>
            <a:r>
              <a:rPr lang="en-ID" sz="2800" dirty="0">
                <a:latin typeface="Glacial Indifference" pitchFamily="2" charset="0"/>
              </a:rPr>
              <a:t> SKHW;</a:t>
            </a:r>
          </a:p>
          <a:p>
            <a:r>
              <a:rPr lang="en-US" sz="2800" dirty="0" err="1">
                <a:latin typeface="Glacial Indifference" pitchFamily="2" charset="0"/>
              </a:rPr>
              <a:t>Undang-Undang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Peradilan</a:t>
            </a:r>
            <a:r>
              <a:rPr lang="en-US" sz="2800" dirty="0">
                <a:latin typeface="Glacial Indifference" pitchFamily="2" charset="0"/>
              </a:rPr>
              <a:t> Agama </a:t>
            </a:r>
            <a:r>
              <a:rPr lang="en-US" sz="2800" dirty="0" err="1">
                <a:latin typeface="Glacial Indifference" pitchFamily="2" charset="0"/>
              </a:rPr>
              <a:t>terkait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kewenangan</a:t>
            </a:r>
            <a:r>
              <a:rPr lang="en-US" sz="2800" dirty="0">
                <a:latin typeface="Glacial Indifference" pitchFamily="2" charset="0"/>
              </a:rPr>
              <a:t> PA </a:t>
            </a:r>
            <a:r>
              <a:rPr lang="en-US" sz="2800" dirty="0" err="1">
                <a:latin typeface="Glacial Indifference" pitchFamily="2" charset="0"/>
              </a:rPr>
              <a:t>dalam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Pewarisan</a:t>
            </a:r>
            <a:r>
              <a:rPr lang="en-US" sz="2800" dirty="0">
                <a:latin typeface="Glacial Indifference" pitchFamily="2" charset="0"/>
              </a:rPr>
              <a:t>;</a:t>
            </a:r>
          </a:p>
          <a:p>
            <a:r>
              <a:rPr lang="en-US" sz="2800" dirty="0">
                <a:latin typeface="Glacial Indifference" pitchFamily="2" charset="0"/>
              </a:rPr>
              <a:t>Kitab </a:t>
            </a:r>
            <a:r>
              <a:rPr lang="en-US" sz="2800" dirty="0" err="1">
                <a:latin typeface="Glacial Indifference" pitchFamily="2" charset="0"/>
              </a:rPr>
              <a:t>Undang-Undang</a:t>
            </a:r>
            <a:r>
              <a:rPr lang="en-US" sz="2800" dirty="0">
                <a:latin typeface="Glacial Indifference" pitchFamily="2" charset="0"/>
              </a:rPr>
              <a:t> Hukum </a:t>
            </a:r>
            <a:r>
              <a:rPr lang="en-US" sz="2800" dirty="0" err="1">
                <a:latin typeface="Glacial Indifference" pitchFamily="2" charset="0"/>
              </a:rPr>
              <a:t>Pidana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terkait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keterangan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palsu</a:t>
            </a:r>
            <a:r>
              <a:rPr lang="en-US" sz="2800" dirty="0">
                <a:latin typeface="Glacial Indifference" pitchFamily="2" charset="0"/>
              </a:rPr>
              <a:t> pada </a:t>
            </a:r>
            <a:r>
              <a:rPr lang="en-US" sz="2800" dirty="0" err="1">
                <a:latin typeface="Glacial Indifference" pitchFamily="2" charset="0"/>
              </a:rPr>
              <a:t>akta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otentik</a:t>
            </a:r>
            <a:r>
              <a:rPr lang="en-US" sz="2800" dirty="0">
                <a:latin typeface="Glacial Indifference" pitchFamily="2" charset="0"/>
              </a:rPr>
              <a:t>;</a:t>
            </a:r>
          </a:p>
          <a:p>
            <a:r>
              <a:rPr lang="en-US" sz="2800" dirty="0" err="1">
                <a:latin typeface="Glacial Indifference" pitchFamily="2" charset="0"/>
              </a:rPr>
              <a:t>Undang-Undang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Administrasi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Kependudukan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terkait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pelaporan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kelahiran</a:t>
            </a:r>
            <a:r>
              <a:rPr lang="en-US" sz="2800" dirty="0">
                <a:latin typeface="Glacial Indifference" pitchFamily="2" charset="0"/>
              </a:rPr>
              <a:t>;</a:t>
            </a:r>
          </a:p>
          <a:p>
            <a:r>
              <a:rPr lang="en-US" sz="2800" dirty="0" err="1">
                <a:latin typeface="Glacial Indifference" pitchFamily="2" charset="0"/>
              </a:rPr>
              <a:t>Peraturan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Presiden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tentang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Persyaratan</a:t>
            </a:r>
            <a:r>
              <a:rPr lang="en-US" sz="2800" dirty="0">
                <a:latin typeface="Glacial Indifference" pitchFamily="2" charset="0"/>
              </a:rPr>
              <a:t> dan Tata Cara </a:t>
            </a:r>
            <a:r>
              <a:rPr lang="en-US" sz="2800" dirty="0" err="1">
                <a:latin typeface="Glacial Indifference" pitchFamily="2" charset="0"/>
              </a:rPr>
              <a:t>Pendaftaran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Penduduk</a:t>
            </a:r>
            <a:r>
              <a:rPr lang="en-US" sz="2800" dirty="0">
                <a:latin typeface="Glacial Indifference" pitchFamily="2" charset="0"/>
              </a:rPr>
              <a:t> dan </a:t>
            </a:r>
            <a:r>
              <a:rPr lang="en-US" sz="2800" dirty="0" err="1">
                <a:latin typeface="Glacial Indifference" pitchFamily="2" charset="0"/>
              </a:rPr>
              <a:t>Pencatatan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Sipil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terkait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prosedur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pencatatan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akta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kelahiran</a:t>
            </a:r>
            <a:r>
              <a:rPr lang="en-US" sz="2800" dirty="0">
                <a:latin typeface="Glacial Indifference" pitchFamily="2" charset="0"/>
              </a:rPr>
              <a:t>.</a:t>
            </a:r>
          </a:p>
          <a:p>
            <a:r>
              <a:rPr lang="en-US" sz="2800" dirty="0" err="1">
                <a:latin typeface="Glacial Indifference" pitchFamily="2" charset="0"/>
              </a:rPr>
              <a:t>Undang-undang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Mahkamah</a:t>
            </a:r>
            <a:r>
              <a:rPr lang="en-US" sz="2800" dirty="0">
                <a:latin typeface="Glacial Indifference" pitchFamily="2" charset="0"/>
              </a:rPr>
              <a:t> Agung </a:t>
            </a:r>
            <a:r>
              <a:rPr lang="en-US" sz="2800" dirty="0" err="1">
                <a:latin typeface="Glacial Indifference" pitchFamily="2" charset="0"/>
              </a:rPr>
              <a:t>terkait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upaya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hukum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terhadap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penetapan</a:t>
            </a:r>
            <a:r>
              <a:rPr lang="en-US" sz="2800" dirty="0">
                <a:latin typeface="Glacial Indifference" pitchFamily="2" charset="0"/>
              </a:rPr>
              <a:t> </a:t>
            </a:r>
            <a:r>
              <a:rPr lang="en-US" sz="2800" dirty="0" err="1">
                <a:latin typeface="Glacial Indifference" pitchFamily="2" charset="0"/>
              </a:rPr>
              <a:t>Pengadilan</a:t>
            </a:r>
            <a:endParaRPr lang="en-US" sz="2800" dirty="0">
              <a:latin typeface="Glacial Indifferenc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133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Analisis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250323"/>
            <a:ext cx="11297653" cy="51745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u="sng" dirty="0">
                <a:latin typeface="Glacial Indifference" pitchFamily="2" charset="0"/>
              </a:rPr>
              <a:t>ISU 1 :</a:t>
            </a:r>
          </a:p>
          <a:p>
            <a:r>
              <a:rPr lang="en-US" sz="2400" dirty="0" err="1">
                <a:latin typeface="Glacial Indifference" pitchFamily="2" charset="0"/>
              </a:rPr>
              <a:t>Secara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Umum</a:t>
            </a:r>
            <a:r>
              <a:rPr lang="en-US" sz="2400" dirty="0">
                <a:latin typeface="Glacial Indifference" pitchFamily="2" charset="0"/>
              </a:rPr>
              <a:t>, </a:t>
            </a:r>
            <a:r>
              <a:rPr lang="en-US" sz="2400" dirty="0" err="1">
                <a:latin typeface="Glacial Indifference" pitchFamily="2" charset="0"/>
              </a:rPr>
              <a:t>pembagian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waris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terhadap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pewaris</a:t>
            </a:r>
            <a:r>
              <a:rPr lang="en-US" sz="2400" dirty="0">
                <a:latin typeface="Glacial Indifference" pitchFamily="2" charset="0"/>
              </a:rPr>
              <a:t> yang </a:t>
            </a:r>
            <a:r>
              <a:rPr lang="en-US" sz="2400" dirty="0" err="1">
                <a:latin typeface="Glacial Indifference" pitchFamily="2" charset="0"/>
              </a:rPr>
              <a:t>beragama</a:t>
            </a:r>
            <a:r>
              <a:rPr lang="en-US" sz="2400" dirty="0">
                <a:latin typeface="Glacial Indifference" pitchFamily="2" charset="0"/>
              </a:rPr>
              <a:t> Islam </a:t>
            </a:r>
            <a:r>
              <a:rPr lang="en-US" sz="2400" dirty="0" err="1">
                <a:latin typeface="Glacial Indifference" pitchFamily="2" charset="0"/>
              </a:rPr>
              <a:t>harus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melalui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prosedur-prosedur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hukum</a:t>
            </a:r>
            <a:r>
              <a:rPr lang="en-US" sz="2400" dirty="0">
                <a:latin typeface="Glacial Indifference" pitchFamily="2" charset="0"/>
              </a:rPr>
              <a:t> yang </a:t>
            </a:r>
            <a:r>
              <a:rPr lang="en-US" sz="2400" dirty="0" err="1">
                <a:latin typeface="Glacial Indifference" pitchFamily="2" charset="0"/>
              </a:rPr>
              <a:t>berlaku</a:t>
            </a:r>
            <a:r>
              <a:rPr lang="en-US" sz="2400" dirty="0">
                <a:latin typeface="Glacial Indifference" pitchFamily="2" charset="0"/>
              </a:rPr>
              <a:t>:</a:t>
            </a:r>
          </a:p>
          <a:p>
            <a:pPr marL="717550" indent="-347663">
              <a:buFont typeface="Wingdings" pitchFamily="2" charset="2"/>
              <a:buChar char="ü"/>
            </a:pPr>
            <a:r>
              <a:rPr lang="en-ID" sz="2400" dirty="0"/>
              <a:t>Ahli </a:t>
            </a:r>
            <a:r>
              <a:rPr lang="en-ID" sz="2400" dirty="0" err="1"/>
              <a:t>Waris</a:t>
            </a:r>
            <a:r>
              <a:rPr lang="en-ID" sz="2400" dirty="0"/>
              <a:t> </a:t>
            </a:r>
            <a:r>
              <a:rPr lang="en-ID" sz="2400" dirty="0" err="1"/>
              <a:t>Dewasa</a:t>
            </a:r>
            <a:r>
              <a:rPr lang="en-ID" sz="2400" dirty="0"/>
              <a:t> dan </a:t>
            </a:r>
            <a:r>
              <a:rPr lang="en-ID" sz="2400" dirty="0" err="1"/>
              <a:t>Cakap</a:t>
            </a:r>
            <a:r>
              <a:rPr lang="en-ID" sz="2400" dirty="0"/>
              <a:t> Hukum, </a:t>
            </a:r>
            <a:r>
              <a:rPr lang="en-ID" sz="2400" dirty="0" err="1"/>
              <a:t>Apabila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yang </a:t>
            </a:r>
            <a:r>
              <a:rPr lang="en-ID" sz="2400" dirty="0" err="1"/>
              <a:t>masih</a:t>
            </a:r>
            <a:r>
              <a:rPr lang="en-ID" sz="2400" dirty="0"/>
              <a:t> di </a:t>
            </a:r>
            <a:r>
              <a:rPr lang="en-ID" sz="2400" dirty="0" err="1"/>
              <a:t>bawah</a:t>
            </a:r>
            <a:r>
              <a:rPr lang="en-ID" sz="2400" dirty="0"/>
              <a:t> </a:t>
            </a:r>
            <a:r>
              <a:rPr lang="en-ID" sz="2400" dirty="0" err="1"/>
              <a:t>umur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cakap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terlebih</a:t>
            </a:r>
            <a:r>
              <a:rPr lang="en-ID" sz="2400" dirty="0"/>
              <a:t> </a:t>
            </a:r>
            <a:r>
              <a:rPr lang="en-ID" sz="2400" dirty="0" err="1"/>
              <a:t>dahulu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ditetapkan</a:t>
            </a:r>
            <a:r>
              <a:rPr lang="en-ID" sz="2400" dirty="0"/>
              <a:t> </a:t>
            </a:r>
            <a:r>
              <a:rPr lang="en-ID" sz="2400" dirty="0" err="1"/>
              <a:t>Perwalian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pengampuan</a:t>
            </a:r>
            <a:r>
              <a:rPr lang="en-ID" sz="2400" dirty="0"/>
              <a:t> oleh </a:t>
            </a:r>
            <a:r>
              <a:rPr lang="en-ID" sz="2400" dirty="0" err="1"/>
              <a:t>Pengadilan</a:t>
            </a:r>
            <a:r>
              <a:rPr lang="en-ID" sz="2400" dirty="0"/>
              <a:t> Agama;</a:t>
            </a:r>
          </a:p>
          <a:p>
            <a:pPr marL="717550" indent="-347663">
              <a:buFont typeface="Wingdings" pitchFamily="2" charset="2"/>
              <a:buChar char="ü"/>
            </a:pPr>
            <a:r>
              <a:rPr lang="en-ID" sz="2400" dirty="0" err="1"/>
              <a:t>Mempersiapkan</a:t>
            </a:r>
            <a:r>
              <a:rPr lang="en-ID" sz="2400" dirty="0"/>
              <a:t> </a:t>
            </a:r>
            <a:r>
              <a:rPr lang="en-ID" sz="2400" dirty="0" err="1"/>
              <a:t>semua</a:t>
            </a:r>
            <a:r>
              <a:rPr lang="en-ID" sz="2400" dirty="0"/>
              <a:t> </a:t>
            </a:r>
            <a:r>
              <a:rPr lang="en-ID" sz="2400" dirty="0" err="1"/>
              <a:t>Dokumen</a:t>
            </a:r>
            <a:r>
              <a:rPr lang="en-ID" sz="2400" dirty="0"/>
              <a:t> yang </a:t>
            </a:r>
            <a:r>
              <a:rPr lang="en-ID" sz="2400" dirty="0" err="1"/>
              <a:t>diperlukan</a:t>
            </a:r>
            <a:r>
              <a:rPr lang="en-ID" sz="2400" dirty="0"/>
              <a:t>;</a:t>
            </a:r>
          </a:p>
          <a:p>
            <a:pPr marL="717550" indent="-347663">
              <a:buFont typeface="Wingdings" pitchFamily="2" charset="2"/>
              <a:buChar char="ü"/>
            </a:pP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SKHW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dimintakan</a:t>
            </a:r>
            <a:r>
              <a:rPr lang="en-ID" sz="2400" dirty="0"/>
              <a:t> di </a:t>
            </a:r>
            <a:r>
              <a:rPr lang="en-ID" sz="2400" dirty="0" err="1"/>
              <a:t>kelurahan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dimohonkan</a:t>
            </a:r>
            <a:r>
              <a:rPr lang="en-ID" sz="2400" dirty="0"/>
              <a:t> di </a:t>
            </a:r>
            <a:r>
              <a:rPr lang="en-ID" sz="2400" dirty="0" err="1"/>
              <a:t>Pengadilan</a:t>
            </a:r>
            <a:r>
              <a:rPr lang="en-ID" sz="2400" dirty="0"/>
              <a:t> Agama; </a:t>
            </a:r>
          </a:p>
          <a:p>
            <a:pPr marL="717550" indent="-347663">
              <a:buFont typeface="Wingdings" pitchFamily="2" charset="2"/>
              <a:buChar char="ü"/>
            </a:pPr>
            <a:r>
              <a:rPr lang="en-ID" sz="2400" dirty="0"/>
              <a:t>2 orang </a:t>
            </a:r>
            <a:r>
              <a:rPr lang="en-ID" sz="2400" dirty="0" err="1"/>
              <a:t>saksi</a:t>
            </a:r>
            <a:r>
              <a:rPr lang="en-ID" sz="2400" dirty="0"/>
              <a:t>;</a:t>
            </a:r>
          </a:p>
          <a:p>
            <a:pPr marL="717550" indent="-347663">
              <a:buFont typeface="Wingdings" pitchFamily="2" charset="2"/>
              <a:buChar char="ü"/>
            </a:pP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pengecekan</a:t>
            </a:r>
            <a:r>
              <a:rPr lang="en-ID" sz="2400" dirty="0"/>
              <a:t> Surat </a:t>
            </a:r>
            <a:r>
              <a:rPr lang="en-ID" sz="2400" dirty="0" err="1"/>
              <a:t>Keterangan</a:t>
            </a:r>
            <a:r>
              <a:rPr lang="en-ID" sz="2400" dirty="0"/>
              <a:t> </a:t>
            </a:r>
            <a:r>
              <a:rPr lang="en-ID" sz="2400" dirty="0" err="1"/>
              <a:t>Wasiat</a:t>
            </a:r>
            <a:r>
              <a:rPr lang="en-ID" sz="2400" dirty="0"/>
              <a:t> pada </a:t>
            </a:r>
            <a:r>
              <a:rPr lang="en-ID" sz="2400" dirty="0" err="1"/>
              <a:t>Kementrian</a:t>
            </a:r>
            <a:r>
              <a:rPr lang="en-ID" sz="2400" dirty="0"/>
              <a:t> Hukum dan HAM;</a:t>
            </a:r>
          </a:p>
        </p:txBody>
      </p:sp>
    </p:spTree>
    <p:extLst>
      <p:ext uri="{BB962C8B-B14F-4D97-AF65-F5344CB8AC3E}">
        <p14:creationId xmlns:p14="http://schemas.microsoft.com/office/powerpoint/2010/main" val="203774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672C-5F4B-AB48-8F01-A125588CB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923" y="360948"/>
            <a:ext cx="9467890" cy="949532"/>
          </a:xfrm>
        </p:spPr>
        <p:txBody>
          <a:bodyPr/>
          <a:lstStyle/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8ADD93CB-7498-42A8-8591-265B6B28A2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720837"/>
              </p:ext>
            </p:extLst>
          </p:nvPr>
        </p:nvGraphicFramePr>
        <p:xfrm>
          <a:off x="478972" y="1310480"/>
          <a:ext cx="11348069" cy="5337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8416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Analisis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250323"/>
            <a:ext cx="11297653" cy="5174539"/>
          </a:xfrm>
        </p:spPr>
        <p:txBody>
          <a:bodyPr>
            <a:normAutofit/>
          </a:bodyPr>
          <a:lstStyle/>
          <a:p>
            <a:pPr marL="358775" indent="-347663"/>
            <a:r>
              <a:rPr lang="en-ID" sz="2400" dirty="0"/>
              <a:t>SKHW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kelurahan</a:t>
            </a:r>
            <a:r>
              <a:rPr lang="en-ID" sz="2400" dirty="0"/>
              <a:t> </a:t>
            </a:r>
            <a:r>
              <a:rPr lang="en-ID" sz="2400" dirty="0" err="1"/>
              <a:t>bentuknya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keterangan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kelurahan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kebenaran</a:t>
            </a:r>
            <a:r>
              <a:rPr lang="en-ID" sz="2400" dirty="0"/>
              <a:t> </a:t>
            </a:r>
            <a:r>
              <a:rPr lang="en-ID" sz="2400" dirty="0" err="1"/>
              <a:t>pernyataan</a:t>
            </a:r>
            <a:r>
              <a:rPr lang="en-ID" sz="2400" dirty="0"/>
              <a:t> </a:t>
            </a:r>
            <a:r>
              <a:rPr lang="en-ID" sz="2400" dirty="0" err="1"/>
              <a:t>ahli</a:t>
            </a:r>
            <a:r>
              <a:rPr lang="en-ID" sz="2400" dirty="0"/>
              <a:t> </a:t>
            </a:r>
            <a:r>
              <a:rPr lang="en-ID" sz="2400" dirty="0" err="1"/>
              <a:t>waris</a:t>
            </a:r>
            <a:r>
              <a:rPr lang="en-ID" sz="2400" dirty="0"/>
              <a:t> </a:t>
            </a:r>
            <a:r>
              <a:rPr lang="en-ID" sz="2400" dirty="0" err="1"/>
              <a:t>sedangkan</a:t>
            </a:r>
            <a:r>
              <a:rPr lang="en-ID" sz="2400" dirty="0"/>
              <a:t> </a:t>
            </a:r>
            <a:r>
              <a:rPr lang="en-ID" sz="2400" dirty="0" err="1"/>
              <a:t>penetapan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yang </a:t>
            </a:r>
            <a:r>
              <a:rPr lang="en-ID" sz="2400" dirty="0" err="1"/>
              <a:t>berkekuatan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endParaRPr lang="en-ID" sz="2400" dirty="0"/>
          </a:p>
          <a:p>
            <a:pPr marL="358775" indent="-347663"/>
            <a:r>
              <a:rPr lang="en-ID" sz="2400" dirty="0"/>
              <a:t>Hukum yang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pewarisan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sang </a:t>
            </a:r>
            <a:r>
              <a:rPr lang="en-ID" sz="2400" dirty="0" err="1"/>
              <a:t>Pewaris</a:t>
            </a:r>
            <a:r>
              <a:rPr lang="en-ID" sz="2400" dirty="0"/>
              <a:t>,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diwasiatkan</a:t>
            </a:r>
            <a:r>
              <a:rPr lang="en-ID" sz="2400" dirty="0"/>
              <a:t> </a:t>
            </a:r>
            <a:r>
              <a:rPr lang="en-ID" sz="2400" dirty="0" err="1"/>
              <a:t>hukumnya</a:t>
            </a:r>
            <a:r>
              <a:rPr lang="en-ID" sz="2400" dirty="0"/>
              <a:t>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dipilih</a:t>
            </a:r>
            <a:r>
              <a:rPr lang="en-ID" sz="2400" dirty="0"/>
              <a:t> oleh Sang </a:t>
            </a:r>
            <a:r>
              <a:rPr lang="en-ID" sz="2400" dirty="0" err="1"/>
              <a:t>Pewaris</a:t>
            </a:r>
            <a:r>
              <a:rPr lang="en-ID" sz="2400" dirty="0"/>
              <a:t> mis: A </a:t>
            </a:r>
            <a:r>
              <a:rPr lang="en-ID" sz="2400" dirty="0" err="1"/>
              <a:t>memilih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mewariskan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Adat</a:t>
            </a:r>
            <a:r>
              <a:rPr lang="en-ID" sz="2400" dirty="0"/>
              <a:t>. </a:t>
            </a:r>
          </a:p>
          <a:p>
            <a:pPr marL="358775" indent="-347663"/>
            <a:r>
              <a:rPr lang="en-ID" sz="2400" dirty="0"/>
              <a:t>Jika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diwasiatkan</a:t>
            </a:r>
            <a:r>
              <a:rPr lang="en-ID" sz="2400" dirty="0"/>
              <a:t>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agama </a:t>
            </a:r>
            <a:r>
              <a:rPr lang="en-ID" sz="2400" dirty="0" err="1"/>
              <a:t>pewaris</a:t>
            </a:r>
            <a:r>
              <a:rPr lang="en-ID" sz="2400" dirty="0"/>
              <a:t>. A yang </a:t>
            </a:r>
            <a:r>
              <a:rPr lang="en-ID" sz="2400" dirty="0" err="1"/>
              <a:t>beragama</a:t>
            </a:r>
            <a:r>
              <a:rPr lang="en-ID" sz="2400" dirty="0"/>
              <a:t> Islam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waris</a:t>
            </a:r>
            <a:r>
              <a:rPr lang="en-ID" sz="2400" dirty="0"/>
              <a:t> Islam</a:t>
            </a:r>
          </a:p>
        </p:txBody>
      </p:sp>
    </p:spTree>
    <p:extLst>
      <p:ext uri="{BB962C8B-B14F-4D97-AF65-F5344CB8AC3E}">
        <p14:creationId xmlns:p14="http://schemas.microsoft.com/office/powerpoint/2010/main" val="17598081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Analisis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250323"/>
            <a:ext cx="11297653" cy="5174539"/>
          </a:xfrm>
        </p:spPr>
        <p:txBody>
          <a:bodyPr>
            <a:normAutofit/>
          </a:bodyPr>
          <a:lstStyle/>
          <a:p>
            <a:pPr marL="11113" indent="0">
              <a:buNone/>
            </a:pPr>
            <a:r>
              <a:rPr lang="en-US" sz="2400" b="1" u="sng" dirty="0">
                <a:latin typeface="Glacial Indifference" pitchFamily="2" charset="0"/>
              </a:rPr>
              <a:t>ISU 2:</a:t>
            </a:r>
          </a:p>
          <a:p>
            <a:pPr marL="354013" indent="-342900"/>
            <a:r>
              <a:rPr lang="en-US" sz="2400" dirty="0">
                <a:latin typeface="Glacial Indifference" pitchFamily="2" charset="0"/>
              </a:rPr>
              <a:t>X yang </a:t>
            </a:r>
            <a:r>
              <a:rPr lang="en-US" sz="2400" dirty="0" err="1">
                <a:latin typeface="Glacial Indifference" pitchFamily="2" charset="0"/>
              </a:rPr>
              <a:t>faktanya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bukan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merupakan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anak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kandung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hasil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dari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pernikahan</a:t>
            </a:r>
            <a:r>
              <a:rPr lang="en-US" sz="2400" dirty="0">
                <a:latin typeface="Glacial Indifference" pitchFamily="2" charset="0"/>
              </a:rPr>
              <a:t> A dan B, </a:t>
            </a:r>
            <a:r>
              <a:rPr lang="en-US" sz="2400" dirty="0" err="1">
                <a:latin typeface="Glacial Indifference" pitchFamily="2" charset="0"/>
              </a:rPr>
              <a:t>idealnya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tidak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memiliki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hak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mewaris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dari</a:t>
            </a:r>
            <a:r>
              <a:rPr lang="en-US" sz="2400" dirty="0">
                <a:latin typeface="Glacial Indifference" pitchFamily="2" charset="0"/>
              </a:rPr>
              <a:t> A. </a:t>
            </a:r>
            <a:r>
              <a:rPr lang="en-US" sz="2400" dirty="0" err="1">
                <a:latin typeface="Glacial Indifference" pitchFamily="2" charset="0"/>
              </a:rPr>
              <a:t>Namun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secara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hukum</a:t>
            </a:r>
            <a:r>
              <a:rPr lang="en-US" sz="2400" dirty="0">
                <a:latin typeface="Glacial Indifference" pitchFamily="2" charset="0"/>
              </a:rPr>
              <a:t>, </a:t>
            </a:r>
            <a:r>
              <a:rPr lang="en-US" sz="2400" dirty="0" err="1">
                <a:latin typeface="Glacial Indifference" pitchFamily="2" charset="0"/>
              </a:rPr>
              <a:t>berdasarkan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akta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otentik</a:t>
            </a:r>
            <a:r>
              <a:rPr lang="en-US" sz="2400" dirty="0">
                <a:latin typeface="Glacial Indifference" pitchFamily="2" charset="0"/>
              </a:rPr>
              <a:t> yang </a:t>
            </a:r>
            <a:r>
              <a:rPr lang="en-US" sz="2400" dirty="0" err="1">
                <a:latin typeface="Glacial Indifference" pitchFamily="2" charset="0"/>
              </a:rPr>
              <a:t>ada</a:t>
            </a:r>
            <a:r>
              <a:rPr lang="en-US" sz="2400" dirty="0">
                <a:latin typeface="Glacial Indifference" pitchFamily="2" charset="0"/>
              </a:rPr>
              <a:t>, X </a:t>
            </a:r>
            <a:r>
              <a:rPr lang="en-US" sz="2400" dirty="0" err="1">
                <a:latin typeface="Glacial Indifference" pitchFamily="2" charset="0"/>
              </a:rPr>
              <a:t>adalah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anak</a:t>
            </a:r>
            <a:r>
              <a:rPr lang="en-US" sz="2400" dirty="0">
                <a:latin typeface="Glacial Indifference" pitchFamily="2" charset="0"/>
              </a:rPr>
              <a:t> yang </a:t>
            </a:r>
            <a:r>
              <a:rPr lang="en-US" sz="2400" dirty="0" err="1">
                <a:latin typeface="Glacial Indifference" pitchFamily="2" charset="0"/>
              </a:rPr>
              <a:t>sah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dari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hasil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pernikahan</a:t>
            </a:r>
            <a:r>
              <a:rPr lang="en-US" sz="2400" dirty="0">
                <a:latin typeface="Glacial Indifference" pitchFamily="2" charset="0"/>
              </a:rPr>
              <a:t> A dan B dan </a:t>
            </a:r>
            <a:r>
              <a:rPr lang="en-US" sz="2400" dirty="0" err="1">
                <a:latin typeface="Glacial Indifference" pitchFamily="2" charset="0"/>
              </a:rPr>
              <a:t>memiliki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hak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mewaris</a:t>
            </a:r>
            <a:r>
              <a:rPr lang="en-US" sz="2400" dirty="0">
                <a:latin typeface="Glacial Indifference" pitchFamily="2" charset="0"/>
              </a:rPr>
              <a:t>;</a:t>
            </a:r>
          </a:p>
          <a:p>
            <a:pPr marL="354013" indent="-342900"/>
            <a:r>
              <a:rPr lang="en-US" sz="2400" dirty="0" err="1">
                <a:latin typeface="Glacial Indifference" pitchFamily="2" charset="0"/>
              </a:rPr>
              <a:t>Secara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hukum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waris</a:t>
            </a:r>
            <a:r>
              <a:rPr lang="en-US" sz="2400" dirty="0">
                <a:latin typeface="Glacial Indifference" pitchFamily="2" charset="0"/>
              </a:rPr>
              <a:t> Islam,  A yang </a:t>
            </a:r>
            <a:r>
              <a:rPr lang="en-US" sz="2400" dirty="0" err="1">
                <a:latin typeface="Glacial Indifference" pitchFamily="2" charset="0"/>
              </a:rPr>
              <a:t>tidak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mempunyai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anak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laki-laki</a:t>
            </a:r>
            <a:r>
              <a:rPr lang="en-US" sz="2400" dirty="0">
                <a:latin typeface="Glacial Indifference" pitchFamily="2" charset="0"/>
              </a:rPr>
              <a:t>, </a:t>
            </a:r>
            <a:r>
              <a:rPr lang="en-US" sz="2400" dirty="0" err="1">
                <a:latin typeface="Glacial Indifference" pitchFamily="2" charset="0"/>
              </a:rPr>
              <a:t>maka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ahli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waris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Golongan</a:t>
            </a:r>
            <a:r>
              <a:rPr lang="en-US" sz="2400" dirty="0">
                <a:latin typeface="Glacial Indifference" pitchFamily="2" charset="0"/>
              </a:rPr>
              <a:t> 1-nya </a:t>
            </a:r>
            <a:r>
              <a:rPr lang="en-US" sz="2400" dirty="0" err="1">
                <a:latin typeface="Glacial Indifference" pitchFamily="2" charset="0"/>
              </a:rPr>
              <a:t>adalah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istri</a:t>
            </a:r>
            <a:r>
              <a:rPr lang="en-US" sz="2400" dirty="0">
                <a:latin typeface="Glacial Indifference" pitchFamily="2" charset="0"/>
              </a:rPr>
              <a:t> dan Ayah </a:t>
            </a:r>
            <a:r>
              <a:rPr lang="en-US" sz="2400" dirty="0" err="1">
                <a:latin typeface="Glacial Indifference" pitchFamily="2" charset="0"/>
              </a:rPr>
              <a:t>dari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Pewaris</a:t>
            </a:r>
            <a:r>
              <a:rPr lang="en-US" sz="2400" dirty="0">
                <a:latin typeface="Glacial Indifference" pitchFamily="2" charset="0"/>
              </a:rPr>
              <a:t> (</a:t>
            </a:r>
            <a:r>
              <a:rPr lang="en-US" sz="2400" dirty="0" err="1">
                <a:latin typeface="Glacial Indifference" pitchFamily="2" charset="0"/>
              </a:rPr>
              <a:t>jika</a:t>
            </a:r>
            <a:r>
              <a:rPr lang="en-US" sz="2400" dirty="0">
                <a:latin typeface="Glacial Indifference" pitchFamily="2" charset="0"/>
              </a:rPr>
              <a:t> Ayah </a:t>
            </a:r>
            <a:r>
              <a:rPr lang="en-US" sz="2400" dirty="0" err="1">
                <a:latin typeface="Glacial Indifference" pitchFamily="2" charset="0"/>
              </a:rPr>
              <a:t>sudah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meninggal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maka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digantikan</a:t>
            </a:r>
            <a:r>
              <a:rPr lang="en-US" sz="2400" dirty="0">
                <a:latin typeface="Glacial Indifference" pitchFamily="2" charset="0"/>
              </a:rPr>
              <a:t> oleh </a:t>
            </a:r>
            <a:r>
              <a:rPr lang="en-US" sz="2400" dirty="0" err="1">
                <a:latin typeface="Glacial Indifference" pitchFamily="2" charset="0"/>
              </a:rPr>
              <a:t>Saudara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kandung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Laki-laki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Pewaris</a:t>
            </a:r>
            <a:r>
              <a:rPr lang="en-US" sz="2400" dirty="0">
                <a:latin typeface="Glacial Indifference" pitchFamily="2" charset="0"/>
              </a:rPr>
              <a:t>);</a:t>
            </a:r>
          </a:p>
          <a:p>
            <a:pPr marL="354013" indent="-342900"/>
            <a:r>
              <a:rPr lang="en-US" sz="2400" dirty="0" err="1">
                <a:latin typeface="Glacial Indifference" pitchFamily="2" charset="0"/>
              </a:rPr>
              <a:t>Hak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mewaris</a:t>
            </a:r>
            <a:r>
              <a:rPr lang="en-US" sz="2400" dirty="0">
                <a:latin typeface="Glacial Indifference" pitchFamily="2" charset="0"/>
              </a:rPr>
              <a:t> X </a:t>
            </a:r>
            <a:r>
              <a:rPr lang="en-US" sz="2400" dirty="0" err="1">
                <a:latin typeface="Glacial Indifference" pitchFamily="2" charset="0"/>
              </a:rPr>
              <a:t>tidak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menjadi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masalah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jika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tidak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ada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pihak</a:t>
            </a:r>
            <a:r>
              <a:rPr lang="en-US" sz="2400" dirty="0">
                <a:latin typeface="Glacial Indifference" pitchFamily="2" charset="0"/>
              </a:rPr>
              <a:t> yang </a:t>
            </a:r>
            <a:r>
              <a:rPr lang="en-US" sz="2400" dirty="0" err="1">
                <a:latin typeface="Glacial Indifference" pitchFamily="2" charset="0"/>
              </a:rPr>
              <a:t>merasa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dirugikan</a:t>
            </a:r>
            <a:r>
              <a:rPr lang="en-US" sz="2400" dirty="0">
                <a:latin typeface="Glacial Indifference" pitchFamily="2" charset="0"/>
              </a:rPr>
              <a:t>;</a:t>
            </a:r>
          </a:p>
          <a:p>
            <a:pPr marL="354013" indent="-342900"/>
            <a:r>
              <a:rPr lang="en-US" sz="2400" dirty="0" err="1">
                <a:latin typeface="Glacial Indifference" pitchFamily="2" charset="0"/>
              </a:rPr>
              <a:t>Pembuatan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Akta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kelahiran</a:t>
            </a:r>
            <a:r>
              <a:rPr lang="en-US" sz="2400" dirty="0">
                <a:latin typeface="Glacial Indifference" pitchFamily="2" charset="0"/>
              </a:rPr>
              <a:t> yang </a:t>
            </a:r>
            <a:r>
              <a:rPr lang="en-US" sz="2400" dirty="0" err="1">
                <a:latin typeface="Glacial Indifference" pitchFamily="2" charset="0"/>
              </a:rPr>
              <a:t>tidak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sesuai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dengan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kenyataan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tergolong</a:t>
            </a:r>
            <a:r>
              <a:rPr lang="en-US" sz="2400" dirty="0">
                <a:latin typeface="Glacial Indifference" pitchFamily="2" charset="0"/>
              </a:rPr>
              <a:t> pada </a:t>
            </a:r>
            <a:r>
              <a:rPr lang="en-US" sz="2400" dirty="0" err="1">
                <a:latin typeface="Glacial Indifference" pitchFamily="2" charset="0"/>
              </a:rPr>
              <a:t>tindak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pidana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memberikan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keterangan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palsu</a:t>
            </a:r>
            <a:r>
              <a:rPr lang="en-US" sz="2400" dirty="0">
                <a:latin typeface="Glacial Indifference" pitchFamily="2" charset="0"/>
              </a:rPr>
              <a:t> pada </a:t>
            </a:r>
            <a:r>
              <a:rPr lang="en-US" sz="2400" dirty="0" err="1">
                <a:latin typeface="Glacial Indifference" pitchFamily="2" charset="0"/>
              </a:rPr>
              <a:t>akta</a:t>
            </a:r>
            <a:r>
              <a:rPr lang="en-US" sz="2400" dirty="0">
                <a:latin typeface="Glacial Indifference" pitchFamily="2" charset="0"/>
              </a:rPr>
              <a:t> </a:t>
            </a:r>
            <a:r>
              <a:rPr lang="en-US" sz="2400" dirty="0" err="1">
                <a:latin typeface="Glacial Indifference" pitchFamily="2" charset="0"/>
              </a:rPr>
              <a:t>otentik</a:t>
            </a:r>
            <a:endParaRPr lang="en-US" sz="2400" dirty="0">
              <a:latin typeface="Glacial Indifferenc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281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Analisis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250323"/>
            <a:ext cx="11297653" cy="5427203"/>
          </a:xfrm>
        </p:spPr>
        <p:txBody>
          <a:bodyPr>
            <a:normAutofit/>
          </a:bodyPr>
          <a:lstStyle/>
          <a:p>
            <a:r>
              <a:rPr lang="en-ID" b="1" i="1" dirty="0" err="1"/>
              <a:t>Pasal</a:t>
            </a:r>
            <a:r>
              <a:rPr lang="en-ID" b="1" i="1" dirty="0"/>
              <a:t> 266 KUHP :</a:t>
            </a:r>
          </a:p>
          <a:p>
            <a:pPr marL="406400" indent="-168275">
              <a:buFont typeface="Wingdings" pitchFamily="2" charset="2"/>
              <a:buChar char="Ø"/>
            </a:pPr>
            <a:r>
              <a:rPr lang="en-ID" b="1" i="1" dirty="0" err="1"/>
              <a:t>Barangsiapa</a:t>
            </a:r>
            <a:r>
              <a:rPr lang="en-ID" b="1" i="1" dirty="0"/>
              <a:t> </a:t>
            </a:r>
            <a:r>
              <a:rPr lang="en-ID" b="1" i="1" dirty="0" err="1"/>
              <a:t>menyuruh</a:t>
            </a:r>
            <a:r>
              <a:rPr lang="en-ID" b="1" i="1" dirty="0"/>
              <a:t> </a:t>
            </a:r>
            <a:r>
              <a:rPr lang="en-ID" b="1" i="1" dirty="0" err="1"/>
              <a:t>memasukan</a:t>
            </a:r>
            <a:r>
              <a:rPr lang="en-ID" b="1" i="1" dirty="0"/>
              <a:t> </a:t>
            </a:r>
            <a:r>
              <a:rPr lang="en-ID" b="1" i="1" dirty="0" err="1"/>
              <a:t>keterangan</a:t>
            </a:r>
            <a:r>
              <a:rPr lang="en-ID" b="1" i="1" dirty="0"/>
              <a:t> </a:t>
            </a:r>
            <a:r>
              <a:rPr lang="en-ID" b="1" i="1" dirty="0" err="1"/>
              <a:t>palsu</a:t>
            </a:r>
            <a:r>
              <a:rPr lang="en-ID" b="1" i="1" dirty="0"/>
              <a:t> </a:t>
            </a:r>
            <a:r>
              <a:rPr lang="en-ID" b="1" i="1" dirty="0" err="1"/>
              <a:t>ke</a:t>
            </a:r>
            <a:r>
              <a:rPr lang="en-ID" b="1" i="1" dirty="0"/>
              <a:t> </a:t>
            </a:r>
            <a:r>
              <a:rPr lang="en-ID" b="1" i="1" dirty="0" err="1"/>
              <a:t>dalam</a:t>
            </a:r>
            <a:r>
              <a:rPr lang="en-ID" b="1" i="1" dirty="0"/>
              <a:t> </a:t>
            </a:r>
            <a:r>
              <a:rPr lang="en-ID" b="1" i="1" dirty="0" err="1"/>
              <a:t>sebuah</a:t>
            </a:r>
            <a:r>
              <a:rPr lang="en-ID" b="1" i="1" dirty="0"/>
              <a:t> </a:t>
            </a:r>
            <a:r>
              <a:rPr lang="en-ID" b="1" i="1" dirty="0" err="1"/>
              <a:t>akta</a:t>
            </a:r>
            <a:r>
              <a:rPr lang="en-ID" b="1" i="1" dirty="0"/>
              <a:t> </a:t>
            </a:r>
            <a:r>
              <a:rPr lang="en-ID" b="1" i="1" dirty="0" err="1"/>
              <a:t>otentik</a:t>
            </a:r>
            <a:r>
              <a:rPr lang="en-ID" b="1" i="1" dirty="0"/>
              <a:t> </a:t>
            </a:r>
            <a:r>
              <a:rPr lang="en-ID" b="1" i="1" dirty="0" err="1"/>
              <a:t>mengenai</a:t>
            </a:r>
            <a:r>
              <a:rPr lang="en-ID" b="1" i="1" dirty="0"/>
              <a:t> </a:t>
            </a:r>
            <a:r>
              <a:rPr lang="en-ID" b="1" i="1" dirty="0" err="1"/>
              <a:t>sesuatu</a:t>
            </a:r>
            <a:r>
              <a:rPr lang="en-ID" b="1" i="1" dirty="0"/>
              <a:t> </a:t>
            </a:r>
            <a:r>
              <a:rPr lang="en-ID" b="1" i="1" dirty="0" err="1"/>
              <a:t>hal</a:t>
            </a:r>
            <a:r>
              <a:rPr lang="en-ID" b="1" i="1" dirty="0"/>
              <a:t> yang </a:t>
            </a:r>
            <a:r>
              <a:rPr lang="en-ID" b="1" i="1" dirty="0" err="1"/>
              <a:t>kebenarannya</a:t>
            </a:r>
            <a:r>
              <a:rPr lang="en-ID" b="1" i="1" dirty="0"/>
              <a:t> </a:t>
            </a:r>
            <a:r>
              <a:rPr lang="en-ID" b="1" i="1" dirty="0" err="1"/>
              <a:t>harus</a:t>
            </a:r>
            <a:r>
              <a:rPr lang="en-ID" b="1" i="1" dirty="0"/>
              <a:t> </a:t>
            </a:r>
            <a:r>
              <a:rPr lang="en-ID" b="1" i="1" dirty="0" err="1"/>
              <a:t>dinyatakan</a:t>
            </a:r>
            <a:r>
              <a:rPr lang="en-ID" b="1" i="1" dirty="0"/>
              <a:t> oleh </a:t>
            </a:r>
            <a:r>
              <a:rPr lang="en-ID" b="1" i="1" dirty="0" err="1"/>
              <a:t>akta</a:t>
            </a:r>
            <a:r>
              <a:rPr lang="en-ID" b="1" i="1" dirty="0"/>
              <a:t> </a:t>
            </a:r>
            <a:r>
              <a:rPr lang="en-ID" b="1" i="1" dirty="0" err="1"/>
              <a:t>itu</a:t>
            </a:r>
            <a:r>
              <a:rPr lang="en-ID" i="1" dirty="0"/>
              <a:t>,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maksud</a:t>
            </a:r>
            <a:r>
              <a:rPr lang="en-ID" i="1" dirty="0"/>
              <a:t>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memakai</a:t>
            </a:r>
            <a:r>
              <a:rPr lang="en-ID" i="1" dirty="0"/>
              <a:t> </a:t>
            </a:r>
            <a:r>
              <a:rPr lang="en-ID" i="1" dirty="0" err="1"/>
              <a:t>atau</a:t>
            </a:r>
            <a:r>
              <a:rPr lang="en-ID" i="1" dirty="0"/>
              <a:t> </a:t>
            </a:r>
            <a:r>
              <a:rPr lang="en-ID" i="1" dirty="0" err="1"/>
              <a:t>menyuruh</a:t>
            </a:r>
            <a:r>
              <a:rPr lang="en-ID" i="1" dirty="0"/>
              <a:t> orang lain </a:t>
            </a:r>
            <a:r>
              <a:rPr lang="en-ID" i="1" dirty="0" err="1"/>
              <a:t>pakai</a:t>
            </a:r>
            <a:r>
              <a:rPr lang="en-ID" i="1" dirty="0"/>
              <a:t> </a:t>
            </a:r>
            <a:r>
              <a:rPr lang="en-ID" i="1" dirty="0" err="1"/>
              <a:t>akta</a:t>
            </a:r>
            <a:r>
              <a:rPr lang="en-ID" i="1" dirty="0"/>
              <a:t> </a:t>
            </a:r>
            <a:r>
              <a:rPr lang="en-ID" i="1" dirty="0" err="1"/>
              <a:t>itu</a:t>
            </a:r>
            <a:r>
              <a:rPr lang="en-ID" i="1" dirty="0"/>
              <a:t> </a:t>
            </a:r>
            <a:r>
              <a:rPr lang="en-ID" i="1" dirty="0" err="1"/>
              <a:t>seolah-olah</a:t>
            </a:r>
            <a:r>
              <a:rPr lang="en-ID" i="1" dirty="0"/>
              <a:t> </a:t>
            </a:r>
            <a:r>
              <a:rPr lang="en-ID" i="1" dirty="0" err="1"/>
              <a:t>keterangannya</a:t>
            </a:r>
            <a:r>
              <a:rPr lang="en-ID" i="1" dirty="0"/>
              <a:t> </a:t>
            </a:r>
            <a:r>
              <a:rPr lang="en-ID" i="1" dirty="0" err="1"/>
              <a:t>sesuai</a:t>
            </a:r>
            <a:r>
              <a:rPr lang="en-ID" i="1" dirty="0"/>
              <a:t>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kebenaran</a:t>
            </a:r>
            <a:r>
              <a:rPr lang="en-ID" i="1" dirty="0"/>
              <a:t>, </a:t>
            </a:r>
            <a:r>
              <a:rPr lang="en-ID" i="1" dirty="0" err="1"/>
              <a:t>diancam</a:t>
            </a:r>
            <a:r>
              <a:rPr lang="en-ID" i="1" dirty="0"/>
              <a:t>, </a:t>
            </a:r>
            <a:r>
              <a:rPr lang="en-ID" b="1" i="1" dirty="0" err="1"/>
              <a:t>jika</a:t>
            </a:r>
            <a:r>
              <a:rPr lang="en-ID" b="1" i="1" dirty="0"/>
              <a:t> </a:t>
            </a:r>
            <a:r>
              <a:rPr lang="en-ID" b="1" i="1" dirty="0" err="1"/>
              <a:t>pemakaian</a:t>
            </a:r>
            <a:r>
              <a:rPr lang="en-ID" b="1" i="1" dirty="0"/>
              <a:t> </a:t>
            </a:r>
            <a:r>
              <a:rPr lang="en-ID" b="1" i="1" dirty="0" err="1"/>
              <a:t>itu</a:t>
            </a:r>
            <a:r>
              <a:rPr lang="en-ID" b="1" i="1" dirty="0"/>
              <a:t> </a:t>
            </a:r>
            <a:r>
              <a:rPr lang="en-ID" b="1" i="1" dirty="0" err="1"/>
              <a:t>menimbulkan</a:t>
            </a:r>
            <a:r>
              <a:rPr lang="en-ID" b="1" i="1" dirty="0"/>
              <a:t> </a:t>
            </a:r>
            <a:r>
              <a:rPr lang="en-ID" b="1" i="1" dirty="0" err="1"/>
              <a:t>kerugian</a:t>
            </a:r>
            <a:r>
              <a:rPr lang="en-ID" i="1" dirty="0"/>
              <a:t>,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pidana</a:t>
            </a:r>
            <a:r>
              <a:rPr lang="en-ID" i="1" dirty="0"/>
              <a:t> </a:t>
            </a:r>
            <a:r>
              <a:rPr lang="en-ID" i="1" dirty="0" err="1"/>
              <a:t>penjara</a:t>
            </a:r>
            <a:r>
              <a:rPr lang="en-ID" i="1" dirty="0"/>
              <a:t> paling lama </a:t>
            </a:r>
            <a:r>
              <a:rPr lang="en-ID" i="1" dirty="0" err="1"/>
              <a:t>tujuh</a:t>
            </a:r>
            <a:r>
              <a:rPr lang="en-ID" i="1" dirty="0"/>
              <a:t> </a:t>
            </a:r>
            <a:r>
              <a:rPr lang="en-ID" i="1" dirty="0" err="1"/>
              <a:t>tahun</a:t>
            </a:r>
            <a:r>
              <a:rPr lang="en-ID" i="1" dirty="0"/>
              <a:t>.;</a:t>
            </a:r>
          </a:p>
          <a:p>
            <a:pPr marL="406400" indent="-168275">
              <a:buFont typeface="Wingdings" pitchFamily="2" charset="2"/>
              <a:buChar char="Ø"/>
            </a:pPr>
            <a:r>
              <a:rPr lang="en-ID" i="1" dirty="0" err="1"/>
              <a:t>Diancam</a:t>
            </a:r>
            <a:r>
              <a:rPr lang="en-ID" i="1" dirty="0"/>
              <a:t>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pidana</a:t>
            </a:r>
            <a:r>
              <a:rPr lang="en-ID" i="1" dirty="0"/>
              <a:t> yang </a:t>
            </a:r>
            <a:r>
              <a:rPr lang="en-ID" i="1" dirty="0" err="1"/>
              <a:t>sama</a:t>
            </a:r>
            <a:r>
              <a:rPr lang="en-ID" i="1" dirty="0"/>
              <a:t> </a:t>
            </a:r>
            <a:r>
              <a:rPr lang="en-ID" i="1" dirty="0" err="1"/>
              <a:t>barangsiapa</a:t>
            </a:r>
            <a:r>
              <a:rPr lang="en-ID" i="1" dirty="0"/>
              <a:t> </a:t>
            </a:r>
            <a:r>
              <a:rPr lang="en-ID" b="1" i="1" dirty="0" err="1"/>
              <a:t>dengan</a:t>
            </a:r>
            <a:r>
              <a:rPr lang="en-ID" b="1" i="1" dirty="0"/>
              <a:t> </a:t>
            </a:r>
            <a:r>
              <a:rPr lang="en-ID" b="1" i="1" dirty="0" err="1"/>
              <a:t>sengaja</a:t>
            </a:r>
            <a:r>
              <a:rPr lang="en-ID" b="1" i="1" dirty="0"/>
              <a:t> </a:t>
            </a:r>
            <a:r>
              <a:rPr lang="en-ID" b="1" i="1" dirty="0" err="1"/>
              <a:t>memakai</a:t>
            </a:r>
            <a:r>
              <a:rPr lang="en-ID" b="1" i="1" dirty="0"/>
              <a:t> </a:t>
            </a:r>
            <a:r>
              <a:rPr lang="en-ID" b="1" i="1" dirty="0" err="1"/>
              <a:t>akta</a:t>
            </a:r>
            <a:r>
              <a:rPr lang="en-ID" b="1" i="1" dirty="0"/>
              <a:t> </a:t>
            </a:r>
            <a:r>
              <a:rPr lang="en-ID" b="1" i="1" dirty="0" err="1"/>
              <a:t>tersebut</a:t>
            </a:r>
            <a:r>
              <a:rPr lang="en-ID" b="1" i="1" dirty="0"/>
              <a:t> </a:t>
            </a:r>
            <a:r>
              <a:rPr lang="en-ID" b="1" i="1" dirty="0" err="1"/>
              <a:t>seolah-olah</a:t>
            </a:r>
            <a:r>
              <a:rPr lang="en-ID" b="1" i="1" dirty="0"/>
              <a:t> </a:t>
            </a:r>
            <a:r>
              <a:rPr lang="en-ID" b="1" i="1" dirty="0" err="1"/>
              <a:t>isinya</a:t>
            </a:r>
            <a:r>
              <a:rPr lang="en-ID" b="1" i="1" dirty="0"/>
              <a:t> </a:t>
            </a:r>
            <a:r>
              <a:rPr lang="en-ID" b="1" i="1" dirty="0" err="1"/>
              <a:t>sesuai</a:t>
            </a:r>
            <a:r>
              <a:rPr lang="en-ID" b="1" i="1" dirty="0"/>
              <a:t> </a:t>
            </a:r>
            <a:r>
              <a:rPr lang="en-ID" b="1" i="1" dirty="0" err="1"/>
              <a:t>dengan</a:t>
            </a:r>
            <a:r>
              <a:rPr lang="en-ID" b="1" i="1" dirty="0"/>
              <a:t> </a:t>
            </a:r>
            <a:r>
              <a:rPr lang="en-ID" b="1" i="1" dirty="0" err="1"/>
              <a:t>kebenaran</a:t>
            </a:r>
            <a:r>
              <a:rPr lang="en-ID" b="1" i="1" dirty="0"/>
              <a:t>, </a:t>
            </a:r>
            <a:r>
              <a:rPr lang="en-ID" b="1" i="1" dirty="0" err="1"/>
              <a:t>jika</a:t>
            </a:r>
            <a:r>
              <a:rPr lang="en-ID" b="1" i="1" dirty="0"/>
              <a:t> </a:t>
            </a:r>
            <a:r>
              <a:rPr lang="en-ID" b="1" i="1" dirty="0" err="1"/>
              <a:t>karena</a:t>
            </a:r>
            <a:r>
              <a:rPr lang="en-ID" b="1" i="1" dirty="0"/>
              <a:t> </a:t>
            </a:r>
            <a:r>
              <a:rPr lang="en-ID" b="1" i="1" dirty="0" err="1"/>
              <a:t>pemakaian</a:t>
            </a:r>
            <a:r>
              <a:rPr lang="en-ID" b="1" i="1" dirty="0"/>
              <a:t> </a:t>
            </a:r>
            <a:r>
              <a:rPr lang="en-ID" b="1" i="1" dirty="0" err="1"/>
              <a:t>tersebut</a:t>
            </a:r>
            <a:r>
              <a:rPr lang="en-ID" b="1" i="1" dirty="0"/>
              <a:t> </a:t>
            </a:r>
            <a:r>
              <a:rPr lang="en-ID" b="1" i="1" dirty="0" err="1"/>
              <a:t>dapat</a:t>
            </a:r>
            <a:r>
              <a:rPr lang="en-ID" b="1" i="1" dirty="0"/>
              <a:t> </a:t>
            </a:r>
            <a:r>
              <a:rPr lang="en-ID" b="1" i="1" dirty="0" err="1"/>
              <a:t>menimbulkan</a:t>
            </a:r>
            <a:r>
              <a:rPr lang="en-ID" b="1" i="1" dirty="0"/>
              <a:t> </a:t>
            </a:r>
            <a:r>
              <a:rPr lang="en-ID" b="1" i="1" dirty="0" err="1"/>
              <a:t>kerugian</a:t>
            </a:r>
            <a:r>
              <a:rPr lang="en-ID" i="1" dirty="0"/>
              <a:t>.</a:t>
            </a:r>
            <a:endParaRPr lang="en-ID" dirty="0"/>
          </a:p>
          <a:p>
            <a:r>
              <a:rPr lang="en-ID" b="1" dirty="0" err="1"/>
              <a:t>Pasal</a:t>
            </a:r>
            <a:r>
              <a:rPr lang="en-ID" b="1" dirty="0"/>
              <a:t> 93 UU </a:t>
            </a:r>
            <a:r>
              <a:rPr lang="en-ID" b="1" dirty="0" err="1"/>
              <a:t>Adminduk</a:t>
            </a:r>
            <a:r>
              <a:rPr lang="en-ID" b="1" dirty="0"/>
              <a:t> :</a:t>
            </a:r>
          </a:p>
          <a:p>
            <a:pPr marL="406400" indent="-168275">
              <a:buFont typeface="Wingdings" pitchFamily="2" charset="2"/>
              <a:buChar char="Ø"/>
            </a:pPr>
            <a:r>
              <a:rPr lang="en-ID" i="1" dirty="0" err="1"/>
              <a:t>Setiap</a:t>
            </a:r>
            <a:r>
              <a:rPr lang="en-ID" i="1" dirty="0"/>
              <a:t> </a:t>
            </a:r>
            <a:r>
              <a:rPr lang="en-ID" i="1" dirty="0" err="1"/>
              <a:t>Penduduk</a:t>
            </a:r>
            <a:r>
              <a:rPr lang="en-ID" i="1" dirty="0"/>
              <a:t> yang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sengaja</a:t>
            </a:r>
            <a:r>
              <a:rPr lang="en-ID" i="1" dirty="0"/>
              <a:t> </a:t>
            </a:r>
            <a:r>
              <a:rPr lang="en-ID" b="1" i="1" dirty="0" err="1"/>
              <a:t>memalsukan</a:t>
            </a:r>
            <a:r>
              <a:rPr lang="en-ID" b="1" i="1" dirty="0"/>
              <a:t> </a:t>
            </a:r>
            <a:r>
              <a:rPr lang="en-ID" b="1" i="1" dirty="0" err="1"/>
              <a:t>surat</a:t>
            </a:r>
            <a:r>
              <a:rPr lang="en-ID" b="1" i="1" dirty="0"/>
              <a:t> dan/</a:t>
            </a:r>
            <a:r>
              <a:rPr lang="en-ID" b="1" i="1" dirty="0" err="1"/>
              <a:t>atau</a:t>
            </a:r>
            <a:r>
              <a:rPr lang="en-ID" b="1" i="1" dirty="0"/>
              <a:t> </a:t>
            </a:r>
            <a:r>
              <a:rPr lang="en-ID" b="1" i="1" dirty="0" err="1"/>
              <a:t>dokumen</a:t>
            </a:r>
            <a:r>
              <a:rPr lang="en-ID" b="1" i="1" dirty="0"/>
              <a:t> </a:t>
            </a:r>
            <a:r>
              <a:rPr lang="en-ID" b="1" i="1" dirty="0" err="1"/>
              <a:t>kepada</a:t>
            </a:r>
            <a:r>
              <a:rPr lang="en-ID" b="1" i="1" dirty="0"/>
              <a:t> </a:t>
            </a:r>
            <a:r>
              <a:rPr lang="en-ID" b="1" i="1" dirty="0" err="1"/>
              <a:t>Instansi</a:t>
            </a:r>
            <a:r>
              <a:rPr lang="en-ID" b="1" i="1" dirty="0"/>
              <a:t> </a:t>
            </a:r>
            <a:r>
              <a:rPr lang="en-ID" b="1" i="1" dirty="0" err="1"/>
              <a:t>Pelaksana</a:t>
            </a:r>
            <a:r>
              <a:rPr lang="en-ID" b="1" i="1" dirty="0"/>
              <a:t> </a:t>
            </a:r>
            <a:r>
              <a:rPr lang="en-ID" b="1" i="1" dirty="0" err="1"/>
              <a:t>dalam</a:t>
            </a:r>
            <a:r>
              <a:rPr lang="en-ID" b="1" i="1" dirty="0"/>
              <a:t> </a:t>
            </a:r>
            <a:r>
              <a:rPr lang="en-ID" b="1" i="1" dirty="0" err="1"/>
              <a:t>melaporkan</a:t>
            </a:r>
            <a:r>
              <a:rPr lang="en-ID" b="1" i="1" dirty="0"/>
              <a:t> </a:t>
            </a:r>
            <a:r>
              <a:rPr lang="en-ID" b="1" i="1" dirty="0" err="1"/>
              <a:t>Peristiwa</a:t>
            </a:r>
            <a:r>
              <a:rPr lang="en-ID" b="1" i="1" dirty="0"/>
              <a:t> </a:t>
            </a:r>
            <a:r>
              <a:rPr lang="en-ID" b="1" i="1" dirty="0" err="1"/>
              <a:t>Kependudukan</a:t>
            </a:r>
            <a:r>
              <a:rPr lang="en-ID" b="1" i="1" dirty="0"/>
              <a:t> dan </a:t>
            </a:r>
            <a:r>
              <a:rPr lang="en-ID" b="1" i="1" dirty="0" err="1"/>
              <a:t>Peristiwa</a:t>
            </a:r>
            <a:r>
              <a:rPr lang="en-ID" b="1" i="1" dirty="0"/>
              <a:t> </a:t>
            </a:r>
            <a:r>
              <a:rPr lang="en-ID" b="1" i="1" dirty="0" err="1"/>
              <a:t>Penting</a:t>
            </a:r>
            <a:r>
              <a:rPr lang="en-ID" i="1" dirty="0"/>
              <a:t> </a:t>
            </a:r>
            <a:r>
              <a:rPr lang="en-ID" i="1" dirty="0" err="1"/>
              <a:t>dipidana</a:t>
            </a:r>
            <a:r>
              <a:rPr lang="en-ID" i="1" dirty="0"/>
              <a:t>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pidana</a:t>
            </a:r>
            <a:r>
              <a:rPr lang="en-ID" i="1" dirty="0"/>
              <a:t> </a:t>
            </a:r>
            <a:r>
              <a:rPr lang="en-ID" i="1" dirty="0" err="1"/>
              <a:t>penjara</a:t>
            </a:r>
            <a:r>
              <a:rPr lang="en-ID" i="1" dirty="0"/>
              <a:t> paling lama 6 (</a:t>
            </a:r>
            <a:r>
              <a:rPr lang="en-ID" i="1" dirty="0" err="1"/>
              <a:t>enam</a:t>
            </a:r>
            <a:r>
              <a:rPr lang="en-ID" i="1" dirty="0"/>
              <a:t>) </a:t>
            </a:r>
            <a:r>
              <a:rPr lang="en-ID" i="1" dirty="0" err="1"/>
              <a:t>tahun</a:t>
            </a:r>
            <a:r>
              <a:rPr lang="en-ID" i="1" dirty="0"/>
              <a:t> dan/</a:t>
            </a:r>
            <a:r>
              <a:rPr lang="en-ID" i="1" dirty="0" err="1"/>
              <a:t>atau</a:t>
            </a:r>
            <a:r>
              <a:rPr lang="en-ID" i="1" dirty="0"/>
              <a:t> </a:t>
            </a:r>
            <a:r>
              <a:rPr lang="en-ID" i="1" dirty="0" err="1"/>
              <a:t>denda</a:t>
            </a:r>
            <a:r>
              <a:rPr lang="en-ID" i="1" dirty="0"/>
              <a:t> paling </a:t>
            </a:r>
            <a:r>
              <a:rPr lang="en-ID" i="1" dirty="0" err="1"/>
              <a:t>banyak</a:t>
            </a:r>
            <a:r>
              <a:rPr lang="en-ID" i="1" dirty="0"/>
              <a:t> Rp 50 </a:t>
            </a:r>
            <a:r>
              <a:rPr lang="en-ID" i="1" dirty="0" err="1"/>
              <a:t>juta</a:t>
            </a:r>
            <a:r>
              <a:rPr lang="en-ID" i="1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74449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Analisis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250323"/>
            <a:ext cx="11297653" cy="5174539"/>
          </a:xfrm>
        </p:spPr>
        <p:txBody>
          <a:bodyPr>
            <a:normAutofit/>
          </a:bodyPr>
          <a:lstStyle/>
          <a:p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praduga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bersalah</a:t>
            </a:r>
            <a:r>
              <a:rPr lang="en-ID" sz="2400" dirty="0"/>
              <a:t> (</a:t>
            </a:r>
            <a:r>
              <a:rPr lang="en-ID" sz="2400" i="1" dirty="0"/>
              <a:t>presumption of innocence</a:t>
            </a:r>
            <a:r>
              <a:rPr lang="en-ID" sz="2400" dirty="0"/>
              <a:t>),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akta</a:t>
            </a:r>
            <a:r>
              <a:rPr lang="en-ID" sz="2400" dirty="0"/>
              <a:t> </a:t>
            </a:r>
            <a:r>
              <a:rPr lang="en-ID" sz="2400" dirty="0" err="1"/>
              <a:t>kelahiran</a:t>
            </a:r>
            <a:r>
              <a:rPr lang="en-ID" sz="2400" dirty="0"/>
              <a:t> yang </a:t>
            </a:r>
            <a:r>
              <a:rPr lang="en-ID" sz="2400" dirty="0" err="1"/>
              <a:t>dikeluarkan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dianggap</a:t>
            </a:r>
            <a:r>
              <a:rPr lang="en-ID" sz="2400" dirty="0"/>
              <a:t> </a:t>
            </a:r>
            <a:r>
              <a:rPr lang="en-ID" sz="2400" dirty="0" err="1"/>
              <a:t>benar</a:t>
            </a:r>
            <a:r>
              <a:rPr lang="en-ID" sz="2400" dirty="0"/>
              <a:t> </a:t>
            </a:r>
            <a:r>
              <a:rPr lang="en-ID" sz="2400" dirty="0" err="1"/>
              <a:t>kebena</a:t>
            </a:r>
            <a:r>
              <a:rPr lang="en-ID" sz="2400" dirty="0"/>
              <a:t>-ran </a:t>
            </a:r>
            <a:r>
              <a:rPr lang="en-ID" sz="2400" dirty="0" err="1"/>
              <a:t>isinya</a:t>
            </a:r>
            <a:r>
              <a:rPr lang="en-ID" sz="2400" dirty="0"/>
              <a:t>, </a:t>
            </a:r>
            <a:r>
              <a:rPr lang="en-ID" sz="2400" dirty="0" err="1"/>
              <a:t>sampai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putusan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 </a:t>
            </a:r>
            <a:r>
              <a:rPr lang="en-ID" sz="2400" i="1" dirty="0" err="1"/>
              <a:t>inkracht</a:t>
            </a:r>
            <a:r>
              <a:rPr lang="en-ID" sz="2400" i="1" dirty="0"/>
              <a:t> </a:t>
            </a:r>
            <a:r>
              <a:rPr lang="en-ID" sz="2400" dirty="0"/>
              <a:t>(</a:t>
            </a:r>
            <a:r>
              <a:rPr lang="en-ID" sz="2400" dirty="0" err="1"/>
              <a:t>berkekuatan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)</a:t>
            </a:r>
            <a:r>
              <a:rPr lang="en-ID" sz="2400" i="1" dirty="0"/>
              <a:t> </a:t>
            </a:r>
            <a:r>
              <a:rPr lang="en-ID" sz="2400" dirty="0" err="1"/>
              <a:t>membuktikan</a:t>
            </a:r>
            <a:r>
              <a:rPr lang="en-ID" sz="2400" dirty="0"/>
              <a:t> </a:t>
            </a:r>
            <a:r>
              <a:rPr lang="en-ID" sz="2400" dirty="0" err="1"/>
              <a:t>sebaliknya</a:t>
            </a:r>
            <a:r>
              <a:rPr lang="en-ID" sz="2400" dirty="0"/>
              <a:t>;</a:t>
            </a:r>
          </a:p>
          <a:p>
            <a:endParaRPr lang="en-ID" sz="2400" dirty="0"/>
          </a:p>
          <a:p>
            <a:endParaRPr lang="en-ID" sz="2400" dirty="0"/>
          </a:p>
          <a:p>
            <a:pPr algn="just"/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993620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250323"/>
            <a:ext cx="11297653" cy="5174539"/>
          </a:xfrm>
        </p:spPr>
        <p:txBody>
          <a:bodyPr>
            <a:normAutofit/>
          </a:bodyPr>
          <a:lstStyle/>
          <a:p>
            <a:pPr algn="just"/>
            <a:r>
              <a:rPr lang="en-ID" sz="2400" dirty="0" err="1"/>
              <a:t>Pewarisan</a:t>
            </a:r>
            <a:r>
              <a:rPr lang="en-ID" sz="2400" dirty="0"/>
              <a:t> A </a:t>
            </a:r>
            <a:r>
              <a:rPr lang="en-ID" sz="2400" dirty="0" err="1"/>
              <a:t>ke</a:t>
            </a:r>
            <a:r>
              <a:rPr lang="en-ID" sz="2400" dirty="0"/>
              <a:t> </a:t>
            </a:r>
            <a:r>
              <a:rPr lang="en-ID" sz="2400" dirty="0" err="1"/>
              <a:t>ahli</a:t>
            </a:r>
            <a:r>
              <a:rPr lang="en-ID" sz="2400" dirty="0"/>
              <a:t> </a:t>
            </a:r>
            <a:r>
              <a:rPr lang="en-ID" sz="2400" dirty="0" err="1"/>
              <a:t>waris</a:t>
            </a:r>
            <a:r>
              <a:rPr lang="en-ID" sz="2400" dirty="0"/>
              <a:t> B dan X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prosedur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ada</a:t>
            </a:r>
            <a:r>
              <a:rPr lang="en-ID" sz="2400" dirty="0"/>
              <a:t>;</a:t>
            </a:r>
          </a:p>
          <a:p>
            <a:pPr algn="just"/>
            <a:r>
              <a:rPr lang="en-ID" sz="2400" dirty="0" err="1"/>
              <a:t>Pewarisan</a:t>
            </a:r>
            <a:r>
              <a:rPr lang="en-ID" sz="2400" dirty="0"/>
              <a:t> A </a:t>
            </a:r>
            <a:r>
              <a:rPr lang="en-ID" sz="2400" dirty="0" err="1"/>
              <a:t>ke</a:t>
            </a:r>
            <a:r>
              <a:rPr lang="en-ID" sz="2400" dirty="0"/>
              <a:t> X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wasiat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masalah</a:t>
            </a:r>
            <a:r>
              <a:rPr lang="en-ID" sz="2400" dirty="0"/>
              <a:t> </a:t>
            </a:r>
            <a:r>
              <a:rPr lang="en-ID" sz="2400" dirty="0" err="1"/>
              <a:t>selama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yang </a:t>
            </a:r>
            <a:r>
              <a:rPr lang="en-ID" sz="2400" dirty="0" err="1"/>
              <a:t>merasa</a:t>
            </a:r>
            <a:r>
              <a:rPr lang="en-ID" sz="2400" dirty="0"/>
              <a:t> </a:t>
            </a:r>
            <a:r>
              <a:rPr lang="en-ID" sz="2400" dirty="0" err="1"/>
              <a:t>dirugikan</a:t>
            </a:r>
            <a:r>
              <a:rPr lang="en-ID" sz="2400" dirty="0"/>
              <a:t> dan </a:t>
            </a:r>
            <a:r>
              <a:rPr lang="en-ID" sz="2400" dirty="0" err="1"/>
              <a:t>menggugatnya</a:t>
            </a:r>
            <a:r>
              <a:rPr lang="en-ID" sz="2400" dirty="0"/>
              <a:t>;</a:t>
            </a:r>
          </a:p>
          <a:p>
            <a:pPr algn="just"/>
            <a:r>
              <a:rPr lang="en-ID" sz="2400" dirty="0" err="1"/>
              <a:t>Pernyataan</a:t>
            </a:r>
            <a:r>
              <a:rPr lang="en-ID" sz="2400" dirty="0"/>
              <a:t> </a:t>
            </a:r>
            <a:r>
              <a:rPr lang="en-ID" sz="2400" dirty="0" err="1"/>
              <a:t>pidana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keterangan</a:t>
            </a:r>
            <a:r>
              <a:rPr lang="en-ID" sz="2400" dirty="0"/>
              <a:t> </a:t>
            </a:r>
            <a:r>
              <a:rPr lang="en-ID" sz="2400" dirty="0" err="1"/>
              <a:t>palsu</a:t>
            </a:r>
            <a:r>
              <a:rPr lang="en-ID" sz="2400" dirty="0"/>
              <a:t> pada </a:t>
            </a:r>
            <a:r>
              <a:rPr lang="en-ID" sz="2400" dirty="0" err="1"/>
              <a:t>akta</a:t>
            </a:r>
            <a:r>
              <a:rPr lang="en-ID" sz="2400" dirty="0"/>
              <a:t> </a:t>
            </a:r>
            <a:r>
              <a:rPr lang="en-ID" sz="2400" dirty="0" err="1"/>
              <a:t>otentik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dibuktikan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proses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terlebih</a:t>
            </a:r>
            <a:r>
              <a:rPr lang="en-ID" sz="2400" dirty="0"/>
              <a:t> </a:t>
            </a:r>
            <a:r>
              <a:rPr lang="en-ID" sz="2400" dirty="0" err="1"/>
              <a:t>dahulu</a:t>
            </a:r>
            <a:r>
              <a:rPr lang="en-ID" sz="2400" dirty="0"/>
              <a:t>; </a:t>
            </a:r>
          </a:p>
          <a:p>
            <a:pPr algn="just"/>
            <a:r>
              <a:rPr lang="en-ID" sz="2400" dirty="0" err="1"/>
              <a:t>Akta</a:t>
            </a:r>
            <a:r>
              <a:rPr lang="en-ID" sz="2400" dirty="0"/>
              <a:t> Lahir X </a:t>
            </a:r>
            <a:r>
              <a:rPr lang="en-ID" sz="2400" dirty="0" err="1"/>
              <a:t>dinyatakan</a:t>
            </a:r>
            <a:r>
              <a:rPr lang="en-ID" sz="2400" dirty="0"/>
              <a:t> </a:t>
            </a:r>
            <a:r>
              <a:rPr lang="en-ID" sz="2400" dirty="0" err="1"/>
              <a:t>sah</a:t>
            </a:r>
            <a:r>
              <a:rPr lang="en-ID" sz="2400" dirty="0"/>
              <a:t> dan </a:t>
            </a:r>
            <a:r>
              <a:rPr lang="en-ID" sz="2400" dirty="0" err="1"/>
              <a:t>berlaku</a:t>
            </a:r>
            <a:r>
              <a:rPr lang="en-ID" sz="2400" dirty="0"/>
              <a:t> </a:t>
            </a:r>
            <a:r>
              <a:rPr lang="en-ID" sz="2400" dirty="0" err="1"/>
              <a:t>sampai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putusan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</a:t>
            </a:r>
            <a:r>
              <a:rPr lang="en-ID" sz="2400" dirty="0" err="1"/>
              <a:t>berkekuatan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sebaliknya</a:t>
            </a:r>
            <a:r>
              <a:rPr lang="en-ID" sz="2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27192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250323"/>
            <a:ext cx="11297653" cy="5174539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sz="2400" dirty="0" err="1"/>
              <a:t>Sebaiknya</a:t>
            </a:r>
            <a:r>
              <a:rPr lang="en-ID" sz="2400" dirty="0"/>
              <a:t> SKHW </a:t>
            </a:r>
            <a:r>
              <a:rPr lang="en-ID" sz="2400" dirty="0" err="1"/>
              <a:t>dibuat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permohonan</a:t>
            </a:r>
            <a:r>
              <a:rPr lang="en-ID" sz="2400" dirty="0"/>
              <a:t> </a:t>
            </a:r>
            <a:r>
              <a:rPr lang="en-ID" sz="2400" dirty="0" err="1"/>
              <a:t>penetapan</a:t>
            </a:r>
            <a:r>
              <a:rPr lang="en-ID" sz="2400" dirty="0"/>
              <a:t> di </a:t>
            </a:r>
            <a:r>
              <a:rPr lang="en-ID" sz="2400" dirty="0" err="1"/>
              <a:t>Pengadilan</a:t>
            </a:r>
            <a:r>
              <a:rPr lang="en-ID" sz="2400" dirty="0"/>
              <a:t> Agama;</a:t>
            </a:r>
          </a:p>
          <a:p>
            <a:pPr algn="just"/>
            <a:r>
              <a:rPr lang="en-ID" sz="2400" dirty="0" err="1"/>
              <a:t>Penetapan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yang </a:t>
            </a:r>
            <a:r>
              <a:rPr lang="en-ID" sz="2400" dirty="0" err="1"/>
              <a:t>dianggap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sah</a:t>
            </a:r>
            <a:r>
              <a:rPr lang="en-ID" sz="2400" dirty="0"/>
              <a:t> </a:t>
            </a:r>
            <a:r>
              <a:rPr lang="en-ID" sz="2400" dirty="0" err="1"/>
              <a:t>sampai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</a:t>
            </a:r>
            <a:r>
              <a:rPr lang="en-ID" sz="2400" dirty="0" err="1"/>
              <a:t>lainnya</a:t>
            </a:r>
            <a:r>
              <a:rPr lang="en-ID" sz="2400" dirty="0"/>
              <a:t> yang </a:t>
            </a:r>
            <a:r>
              <a:rPr lang="en-ID" sz="2400" dirty="0" err="1"/>
              <a:t>membatalkannya</a:t>
            </a:r>
            <a:r>
              <a:rPr lang="en-ID" sz="2400" dirty="0"/>
              <a:t>;</a:t>
            </a:r>
          </a:p>
          <a:p>
            <a:pPr algn="just"/>
            <a:r>
              <a:rPr lang="en-ID" sz="2400" dirty="0" err="1"/>
              <a:t>Upaya</a:t>
            </a:r>
            <a:r>
              <a:rPr lang="en-ID" sz="2400" dirty="0"/>
              <a:t> Hukum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Penetapan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Kasasi</a:t>
            </a:r>
            <a:r>
              <a:rPr lang="en-ID" sz="2400" dirty="0"/>
              <a:t>; </a:t>
            </a:r>
          </a:p>
          <a:p>
            <a:pPr algn="just"/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upaya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Kasasi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, </a:t>
            </a:r>
            <a:r>
              <a:rPr lang="en-ID" sz="2400" dirty="0" err="1"/>
              <a:t>sebelumnya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proses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pidana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berkekuatan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yang </a:t>
            </a:r>
            <a:r>
              <a:rPr lang="en-ID" sz="2400" dirty="0" err="1"/>
              <a:t>membuktikan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Akta</a:t>
            </a:r>
            <a:r>
              <a:rPr lang="en-ID" sz="2400" dirty="0"/>
              <a:t> Lahir X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keterangan</a:t>
            </a:r>
            <a:r>
              <a:rPr lang="en-ID" sz="2400" dirty="0"/>
              <a:t> </a:t>
            </a:r>
            <a:r>
              <a:rPr lang="en-ID" sz="2400" dirty="0" err="1"/>
              <a:t>palsu</a:t>
            </a:r>
            <a:r>
              <a:rPr lang="en-ID" sz="2400" dirty="0"/>
              <a:t>;</a:t>
            </a:r>
          </a:p>
          <a:p>
            <a:r>
              <a:rPr lang="en-ID" sz="2400" dirty="0" err="1"/>
              <a:t>Pewarisan</a:t>
            </a:r>
            <a:r>
              <a:rPr lang="en-ID" sz="2400" dirty="0"/>
              <a:t> yang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mengikat</a:t>
            </a:r>
            <a:r>
              <a:rPr lang="en-ID" sz="2400" dirty="0"/>
              <a:t> </a:t>
            </a:r>
            <a:r>
              <a:rPr lang="en-ID" sz="2400" dirty="0" err="1"/>
              <a:t>mengakibatkan</a:t>
            </a:r>
            <a:r>
              <a:rPr lang="en-ID" sz="2400" dirty="0"/>
              <a:t> </a:t>
            </a:r>
            <a:r>
              <a:rPr lang="en-ID" sz="2400" dirty="0" err="1"/>
              <a:t>pewarisan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sah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tindak</a:t>
            </a:r>
            <a:r>
              <a:rPr lang="en-ID" sz="2400" dirty="0"/>
              <a:t> </a:t>
            </a:r>
            <a:r>
              <a:rPr lang="en-ID" sz="2400" dirty="0" err="1"/>
              <a:t>laku</a:t>
            </a:r>
            <a:r>
              <a:rPr lang="en-ID" sz="2400" dirty="0"/>
              <a:t> X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harta</a:t>
            </a:r>
            <a:r>
              <a:rPr lang="en-ID" sz="2400" dirty="0"/>
              <a:t> </a:t>
            </a:r>
            <a:r>
              <a:rPr lang="en-ID" sz="2400" dirty="0" err="1"/>
              <a:t>waris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tetap</a:t>
            </a:r>
            <a:r>
              <a:rPr lang="en-ID" sz="2400" dirty="0"/>
              <a:t> </a:t>
            </a:r>
            <a:r>
              <a:rPr lang="en-ID" sz="2400" dirty="0" err="1"/>
              <a:t>sah</a:t>
            </a:r>
            <a:r>
              <a:rPr lang="en-ID" sz="2400" dirty="0"/>
              <a:t> </a:t>
            </a:r>
            <a:r>
              <a:rPr lang="en-ID" sz="2400" dirty="0" err="1"/>
              <a:t>sampai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lain yang </a:t>
            </a:r>
            <a:r>
              <a:rPr lang="en-ID" sz="2400" dirty="0" err="1"/>
              <a:t>membatalkannya</a:t>
            </a:r>
            <a:endParaRPr lang="en-ID" sz="2400" dirty="0"/>
          </a:p>
          <a:p>
            <a:pPr algn="just"/>
            <a:endParaRPr lang="en-ID" sz="2400" dirty="0"/>
          </a:p>
          <a:p>
            <a:pPr algn="just"/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5797676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D06B7-0479-6B46-A9E0-EDE506F2E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CONTOH KASUS 1 </a:t>
            </a:r>
            <a:br>
              <a:rPr lang="en-US" dirty="0"/>
            </a:br>
            <a:r>
              <a:rPr lang="en-US" dirty="0"/>
              <a:t>Hukum </a:t>
            </a:r>
            <a:r>
              <a:rPr lang="en-US" dirty="0" err="1"/>
              <a:t>Bisnis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9BF06-70AD-F34A-AC85-3A8F4A3E36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770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Fakta </a:t>
            </a:r>
            <a:r>
              <a:rPr lang="en-US" b="1" dirty="0" err="1"/>
              <a:t>Kasus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r>
              <a:rPr lang="en-US" sz="2400" dirty="0"/>
              <a:t>PT. A </a:t>
            </a:r>
            <a:r>
              <a:rPr lang="en-US" sz="2400" dirty="0" err="1"/>
              <a:t>mengalami</a:t>
            </a:r>
            <a:r>
              <a:rPr lang="en-US" sz="2400" dirty="0"/>
              <a:t> </a:t>
            </a:r>
            <a:r>
              <a:rPr lang="en-US" sz="2400" dirty="0" err="1"/>
              <a:t>kerugian</a:t>
            </a:r>
            <a:r>
              <a:rPr lang="en-US" sz="2400" dirty="0"/>
              <a:t> </a:t>
            </a:r>
            <a:r>
              <a:rPr lang="en-US" sz="2400" dirty="0" err="1"/>
              <a:t>sejak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2018 dan </a:t>
            </a:r>
            <a:r>
              <a:rPr lang="en-US" sz="2400" dirty="0" err="1"/>
              <a:t>berencana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menutup</a:t>
            </a:r>
            <a:r>
              <a:rPr lang="en-US" sz="2400" dirty="0"/>
              <a:t> Perusahaan;</a:t>
            </a:r>
          </a:p>
          <a:p>
            <a:r>
              <a:rPr lang="en-US" sz="2400" dirty="0"/>
              <a:t>Hasil </a:t>
            </a:r>
            <a:r>
              <a:rPr lang="en-US" sz="2400" dirty="0" err="1"/>
              <a:t>dari</a:t>
            </a:r>
            <a:r>
              <a:rPr lang="en-US" sz="2400" dirty="0"/>
              <a:t> Legal Due Diligence PT. A </a:t>
            </a:r>
            <a:r>
              <a:rPr lang="en-US" sz="2400" dirty="0" err="1"/>
              <a:t>ternyata</a:t>
            </a:r>
            <a:r>
              <a:rPr lang="en-US" sz="2400" dirty="0"/>
              <a:t> </a:t>
            </a:r>
            <a:r>
              <a:rPr lang="en-US" sz="2400" dirty="0" err="1"/>
              <a:t>memperlihatkan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isu</a:t>
            </a:r>
            <a:r>
              <a:rPr lang="en-US" sz="2400" dirty="0"/>
              <a:t> yang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 oleh PT. A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menutup</a:t>
            </a:r>
            <a:r>
              <a:rPr lang="en-US" sz="2400" dirty="0"/>
              <a:t> </a:t>
            </a:r>
            <a:r>
              <a:rPr lang="en-US" sz="2400" dirty="0" err="1"/>
              <a:t>Perusahaannya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02371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 err="1"/>
              <a:t>Isu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r>
              <a:rPr lang="en-US" sz="2400" dirty="0"/>
              <a:t>PT. A </a:t>
            </a:r>
            <a:r>
              <a:rPr lang="en-US" sz="2400" dirty="0" err="1"/>
              <a:t>ternyata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pernah</a:t>
            </a:r>
            <a:r>
              <a:rPr lang="en-US" sz="2400" dirty="0"/>
              <a:t> </a:t>
            </a:r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,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pemutusan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oleh PT. A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;</a:t>
            </a:r>
          </a:p>
          <a:p>
            <a:r>
              <a:rPr lang="en-US" sz="2400" dirty="0"/>
              <a:t>PT. A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Komisaris</a:t>
            </a:r>
            <a:r>
              <a:rPr lang="en-US" sz="2400" dirty="0"/>
              <a:t> Perusahaan </a:t>
            </a:r>
            <a:r>
              <a:rPr lang="en-US" sz="2400" dirty="0" err="1"/>
              <a:t>selama</a:t>
            </a:r>
            <a:r>
              <a:rPr lang="en-US" sz="2400" dirty="0"/>
              <a:t> 2 </a:t>
            </a:r>
            <a:r>
              <a:rPr lang="en-US" sz="2400" dirty="0" err="1"/>
              <a:t>tahun</a:t>
            </a:r>
            <a:r>
              <a:rPr lang="en-US" sz="2400" dirty="0"/>
              <a:t>;</a:t>
            </a:r>
          </a:p>
          <a:p>
            <a:r>
              <a:rPr lang="en-US" sz="2400" dirty="0"/>
              <a:t>PT. A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hutang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ketiga</a:t>
            </a:r>
            <a:r>
              <a:rPr lang="en-US" sz="2400" dirty="0"/>
              <a:t> yang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;</a:t>
            </a:r>
          </a:p>
          <a:p>
            <a:r>
              <a:rPr lang="en-US" sz="2400" dirty="0"/>
              <a:t>PT. A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negara yang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dilunasi</a:t>
            </a:r>
            <a:r>
              <a:rPr lang="en-US" sz="2400" dirty="0"/>
              <a:t>;</a:t>
            </a:r>
          </a:p>
          <a:p>
            <a:r>
              <a:rPr lang="en-US" sz="2400" dirty="0"/>
              <a:t>PT. A </a:t>
            </a:r>
            <a:r>
              <a:rPr lang="en-US" sz="2400" dirty="0" err="1"/>
              <a:t>membagi</a:t>
            </a:r>
            <a:r>
              <a:rPr lang="en-US" sz="2400" dirty="0"/>
              <a:t> </a:t>
            </a:r>
            <a:r>
              <a:rPr lang="en-US" sz="2400" dirty="0" err="1"/>
              <a:t>dividen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pemegang</a:t>
            </a:r>
            <a:r>
              <a:rPr lang="en-US" sz="2400" dirty="0"/>
              <a:t> </a:t>
            </a:r>
            <a:r>
              <a:rPr lang="en-US" sz="2400" dirty="0" err="1"/>
              <a:t>saham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proses RUPS;</a:t>
            </a:r>
          </a:p>
          <a:p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asset PT. A </a:t>
            </a:r>
            <a:r>
              <a:rPr lang="en-US" sz="2400" dirty="0" err="1"/>
              <a:t>ternyata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melunasi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PT. A.</a:t>
            </a:r>
          </a:p>
        </p:txBody>
      </p:sp>
    </p:spTree>
    <p:extLst>
      <p:ext uri="{BB962C8B-B14F-4D97-AF65-F5344CB8AC3E}">
        <p14:creationId xmlns:p14="http://schemas.microsoft.com/office/powerpoint/2010/main" val="18335859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13F10-4725-6F45-B74B-66CA0B44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2657138"/>
            <a:ext cx="10396728" cy="2151529"/>
          </a:xfrm>
        </p:spPr>
        <p:txBody>
          <a:bodyPr/>
          <a:lstStyle/>
          <a:p>
            <a:pPr algn="ctr"/>
            <a:r>
              <a:rPr lang="en-US" b="1" dirty="0" err="1"/>
              <a:t>Sekian</a:t>
            </a:r>
            <a:r>
              <a:rPr lang="en-US" b="1" dirty="0"/>
              <a:t> dan </a:t>
            </a:r>
            <a:r>
              <a:rPr lang="en-US" b="1" dirty="0" err="1"/>
              <a:t>Terima</a:t>
            </a:r>
            <a:r>
              <a:rPr lang="en-US" b="1" dirty="0"/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354303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1C345-EC2C-2E4D-83B6-4992A37FF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b="1" dirty="0"/>
              <a:t>FORMAT</a:t>
            </a:r>
            <a:br>
              <a:rPr lang="en-US" b="1" dirty="0"/>
            </a:br>
            <a:br>
              <a:rPr lang="en-US" b="1" dirty="0"/>
            </a:br>
            <a:r>
              <a:rPr lang="en-US" sz="1600" b="1" dirty="0"/>
              <a:t>Columbus Langdell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62846-4899-7C4F-B3D8-69849E232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7696" y="1051560"/>
            <a:ext cx="6245352" cy="4754880"/>
          </a:xfrm>
        </p:spPr>
        <p:txBody>
          <a:bodyPr>
            <a:normAutofit lnSpcReduction="10000"/>
          </a:bodyPr>
          <a:lstStyle/>
          <a:p>
            <a:r>
              <a:rPr lang="en-US" sz="5400" b="1" dirty="0"/>
              <a:t>F</a:t>
            </a:r>
            <a:r>
              <a:rPr lang="en-US" sz="5400" dirty="0"/>
              <a:t>  = Facts</a:t>
            </a:r>
          </a:p>
          <a:p>
            <a:r>
              <a:rPr lang="en-US" sz="5400" b="1" dirty="0"/>
              <a:t>I</a:t>
            </a:r>
            <a:r>
              <a:rPr lang="en-US" sz="5400" dirty="0"/>
              <a:t>   = Issues</a:t>
            </a:r>
          </a:p>
          <a:p>
            <a:r>
              <a:rPr lang="en-US" sz="5400" b="1" dirty="0"/>
              <a:t>R</a:t>
            </a:r>
            <a:r>
              <a:rPr lang="en-US" sz="5400" dirty="0"/>
              <a:t> </a:t>
            </a:r>
            <a:r>
              <a:rPr lang="en-US" sz="4000" dirty="0"/>
              <a:t> </a:t>
            </a:r>
            <a:r>
              <a:rPr lang="en-US" sz="5400" dirty="0"/>
              <a:t>= Regulations</a:t>
            </a:r>
          </a:p>
          <a:p>
            <a:r>
              <a:rPr lang="en-US" sz="5400" b="1" dirty="0"/>
              <a:t>A</a:t>
            </a:r>
            <a:r>
              <a:rPr lang="en-US" sz="5400" dirty="0"/>
              <a:t> </a:t>
            </a:r>
            <a:r>
              <a:rPr lang="en-US" sz="2800" dirty="0"/>
              <a:t> </a:t>
            </a:r>
            <a:r>
              <a:rPr lang="en-US" sz="5400" dirty="0"/>
              <a:t>= Analysis</a:t>
            </a:r>
          </a:p>
          <a:p>
            <a:r>
              <a:rPr lang="en-US" sz="5400" b="1" dirty="0"/>
              <a:t>C</a:t>
            </a:r>
            <a:r>
              <a:rPr lang="en-US" sz="5400" dirty="0"/>
              <a:t> </a:t>
            </a:r>
            <a:r>
              <a:rPr lang="en-US" sz="3200" dirty="0"/>
              <a:t> </a:t>
            </a:r>
            <a:r>
              <a:rPr lang="en-US" sz="5400" dirty="0"/>
              <a:t>= Conclusion</a:t>
            </a:r>
          </a:p>
        </p:txBody>
      </p:sp>
    </p:spTree>
    <p:extLst>
      <p:ext uri="{BB962C8B-B14F-4D97-AF65-F5344CB8AC3E}">
        <p14:creationId xmlns:p14="http://schemas.microsoft.com/office/powerpoint/2010/main" val="1705267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r>
              <a:rPr lang="en-ID" sz="2400" dirty="0"/>
              <a:t>Facts </a:t>
            </a:r>
            <a:r>
              <a:rPr lang="en-ID" sz="2400" dirty="0" err="1"/>
              <a:t>atau</a:t>
            </a:r>
            <a:r>
              <a:rPr lang="en-ID" sz="2400" dirty="0"/>
              <a:t> Fakta = </a:t>
            </a:r>
            <a:r>
              <a:rPr lang="en-ID" sz="2400" dirty="0" err="1"/>
              <a:t>Paparan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</a:t>
            </a:r>
            <a:r>
              <a:rPr lang="en-ID" sz="2400" dirty="0" err="1"/>
              <a:t>posisi</a:t>
            </a:r>
            <a:r>
              <a:rPr lang="en-ID" sz="2400" dirty="0"/>
              <a:t>;</a:t>
            </a:r>
          </a:p>
          <a:p>
            <a:r>
              <a:rPr lang="en-ID" sz="2400" dirty="0"/>
              <a:t>Isi Fakta </a:t>
            </a:r>
            <a:r>
              <a:rPr lang="en-ID" sz="2400" dirty="0" err="1"/>
              <a:t>bergantung</a:t>
            </a:r>
            <a:r>
              <a:rPr lang="en-ID" sz="2400" dirty="0"/>
              <a:t> pada </a:t>
            </a:r>
            <a:r>
              <a:rPr lang="en-ID" sz="2400" dirty="0" err="1"/>
              <a:t>ranah</a:t>
            </a:r>
            <a:r>
              <a:rPr lang="en-ID" sz="2400" dirty="0"/>
              <a:t> </a:t>
            </a:r>
            <a:r>
              <a:rPr lang="en-ID" sz="2400" dirty="0" err="1"/>
              <a:t>hukumnya</a:t>
            </a:r>
            <a:endParaRPr lang="en-ID" sz="2400" dirty="0"/>
          </a:p>
          <a:p>
            <a:r>
              <a:rPr lang="en-ID" sz="2400" dirty="0" err="1"/>
              <a:t>Dalam</a:t>
            </a:r>
            <a:r>
              <a:rPr lang="en-ID" sz="2400" dirty="0"/>
              <a:t> Hukum </a:t>
            </a:r>
            <a:r>
              <a:rPr lang="en-ID" sz="2400" dirty="0" err="1"/>
              <a:t>Keperdataan</a:t>
            </a:r>
            <a:r>
              <a:rPr lang="en-ID" sz="2400" dirty="0"/>
              <a:t> </a:t>
            </a:r>
            <a:r>
              <a:rPr lang="en-ID" sz="2400" dirty="0" err="1"/>
              <a:t>isi</a:t>
            </a:r>
            <a:r>
              <a:rPr lang="en-ID" sz="2400" dirty="0"/>
              <a:t> Fakta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 </a:t>
            </a:r>
            <a:r>
              <a:rPr lang="en-ID" sz="2400" dirty="0" err="1"/>
              <a:t>mengenai</a:t>
            </a:r>
            <a:r>
              <a:rPr lang="en-ID" sz="2400" dirty="0"/>
              <a:t> : </a:t>
            </a:r>
          </a:p>
          <a:p>
            <a:pPr marL="717550" indent="-442913">
              <a:buAutoNum type="arabicParenBoth"/>
            </a:pPr>
            <a:r>
              <a:rPr lang="en-ID" sz="2400" dirty="0" err="1"/>
              <a:t>Siapa</a:t>
            </a:r>
            <a:r>
              <a:rPr lang="en-ID" sz="2400" dirty="0"/>
              <a:t> para </a:t>
            </a:r>
            <a:r>
              <a:rPr lang="en-ID" sz="2400" dirty="0" err="1"/>
              <a:t>pihak</a:t>
            </a:r>
            <a:endParaRPr lang="en-ID" sz="2400" dirty="0"/>
          </a:p>
          <a:p>
            <a:pPr marL="717550" indent="-442913">
              <a:buAutoNum type="arabicParenBoth"/>
            </a:pP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perbuatan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dilakukan</a:t>
            </a:r>
            <a:r>
              <a:rPr lang="en-ID" sz="2400" dirty="0"/>
              <a:t>/</a:t>
            </a: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akibat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perbuatan</a:t>
            </a:r>
            <a:r>
              <a:rPr lang="en-ID" sz="2400" dirty="0"/>
              <a:t>;</a:t>
            </a:r>
          </a:p>
          <a:p>
            <a:pPr marL="717550" indent="-442913">
              <a:buAutoNum type="arabicParenBoth"/>
            </a:pPr>
            <a:r>
              <a:rPr lang="en-ID" sz="2400" dirty="0"/>
              <a:t>Kapan, </a:t>
            </a:r>
            <a:r>
              <a:rPr lang="en-ID" sz="2400" dirty="0" err="1"/>
              <a:t>dimana</a:t>
            </a:r>
            <a:r>
              <a:rPr lang="en-ID" sz="2400" dirty="0"/>
              <a:t> dan </a:t>
            </a:r>
            <a:r>
              <a:rPr lang="en-ID" sz="2400" dirty="0" err="1"/>
              <a:t>bagaimana</a:t>
            </a:r>
            <a:r>
              <a:rPr lang="en-ID" sz="2400" dirty="0"/>
              <a:t> </a:t>
            </a:r>
            <a:r>
              <a:rPr lang="en-ID" sz="2400" dirty="0" err="1"/>
              <a:t>perbuatan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/ </a:t>
            </a:r>
            <a:r>
              <a:rPr lang="en-ID" sz="2400" dirty="0" err="1"/>
              <a:t>kerugian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;</a:t>
            </a:r>
          </a:p>
          <a:p>
            <a:pPr marL="717550" indent="-442913">
              <a:buAutoNum type="arabicParenBoth"/>
            </a:pP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argumen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/ </a:t>
            </a:r>
            <a:r>
              <a:rPr lang="en-ID" sz="2400" dirty="0" err="1"/>
              <a:t>bantahan</a:t>
            </a:r>
            <a:r>
              <a:rPr lang="en-ID" sz="2400" dirty="0"/>
              <a:t> para </a:t>
            </a:r>
            <a:r>
              <a:rPr lang="en-ID" sz="2400" dirty="0" err="1"/>
              <a:t>pihak</a:t>
            </a:r>
            <a:r>
              <a:rPr lang="en-ID" sz="2400" dirty="0"/>
              <a:t>; </a:t>
            </a:r>
          </a:p>
          <a:p>
            <a:pPr marL="717550" indent="-442913">
              <a:buAutoNum type="arabicParenBoth"/>
            </a:pPr>
            <a:r>
              <a:rPr lang="en-ID" sz="2400" dirty="0"/>
              <a:t>Dan lain </a:t>
            </a:r>
            <a:r>
              <a:rPr lang="en-ID" sz="2400" dirty="0" err="1"/>
              <a:t>sebagainya</a:t>
            </a:r>
            <a:r>
              <a:rPr lang="en-ID" sz="2400" dirty="0"/>
              <a:t> </a:t>
            </a:r>
            <a:r>
              <a:rPr lang="en-ID" sz="2400" dirty="0" err="1"/>
              <a:t>disesuaikan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kebutuhan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endParaRPr lang="en-ID" sz="2400" dirty="0"/>
          </a:p>
          <a:p>
            <a:pPr marL="274637" indent="0">
              <a:buNone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44868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7861-7D87-9244-B1D3-33F2F08F6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5" y="758952"/>
            <a:ext cx="4397783" cy="4754880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TIPS </a:t>
            </a:r>
            <a:br>
              <a:rPr lang="en-US" dirty="0"/>
            </a:br>
            <a:r>
              <a:rPr lang="en-US" dirty="0" err="1"/>
              <a:t>Penyusunan</a:t>
            </a:r>
            <a:r>
              <a:rPr lang="en-US" dirty="0"/>
              <a:t> Fakta Hukum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9430-7F75-0A43-AA60-33A2F3C4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648" y="758951"/>
            <a:ext cx="6245352" cy="5509501"/>
          </a:xfrm>
        </p:spPr>
        <p:txBody>
          <a:bodyPr>
            <a:normAutofit fontScale="92500" lnSpcReduction="20000"/>
          </a:bodyPr>
          <a:lstStyle/>
          <a:p>
            <a:endParaRPr lang="en-US" sz="2400" dirty="0"/>
          </a:p>
          <a:p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mengerti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mengutarakan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Fakta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menganggap</a:t>
            </a:r>
            <a:r>
              <a:rPr lang="en-US" sz="2400" dirty="0"/>
              <a:t> </a:t>
            </a:r>
            <a:r>
              <a:rPr lang="en-US" sz="2400" dirty="0" err="1"/>
              <a:t>fakta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dan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yang </a:t>
            </a:r>
            <a:r>
              <a:rPr lang="en-US" sz="2400" dirty="0" err="1"/>
              <a:t>dihadapi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Praktiknya</a:t>
            </a:r>
            <a:r>
              <a:rPr lang="en-US" sz="2400" dirty="0"/>
              <a:t>, Fakta yang </a:t>
            </a:r>
            <a:r>
              <a:rPr lang="en-US" sz="2400" dirty="0" err="1"/>
              <a:t>ditutupi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pembahasan</a:t>
            </a:r>
            <a:r>
              <a:rPr lang="en-US" sz="2400" dirty="0"/>
              <a:t> Legal Opinion Anda;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para </a:t>
            </a:r>
            <a:r>
              <a:rPr lang="en-US" sz="2400" dirty="0" err="1"/>
              <a:t>Praktisi</a:t>
            </a:r>
            <a:r>
              <a:rPr lang="en-US" sz="2400" dirty="0"/>
              <a:t> Hukum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menggali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fakta-fakta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Klien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sz="2400" b="1" i="1" dirty="0"/>
              <a:t>‘da mihi factum, </a:t>
            </a:r>
            <a:r>
              <a:rPr lang="en-US" sz="2400" b="1" i="1" dirty="0" err="1"/>
              <a:t>dabo</a:t>
            </a:r>
            <a:r>
              <a:rPr lang="en-US" sz="2400" b="1" i="1" dirty="0"/>
              <a:t> </a:t>
            </a:r>
            <a:r>
              <a:rPr lang="en-US" sz="2400" b="1" i="1" dirty="0" err="1"/>
              <a:t>tibi</a:t>
            </a:r>
            <a:r>
              <a:rPr lang="en-US" sz="2400" b="1" i="1" dirty="0"/>
              <a:t> </a:t>
            </a:r>
            <a:r>
              <a:rPr lang="en-US" sz="2400" b="1" i="1" dirty="0" err="1"/>
              <a:t>ius</a:t>
            </a:r>
            <a:r>
              <a:rPr lang="en-US" sz="2400" b="1" i="1" dirty="0"/>
              <a:t> ’</a:t>
            </a:r>
            <a:r>
              <a:rPr lang="en-US" sz="2400" dirty="0"/>
              <a:t> (</a:t>
            </a:r>
            <a:r>
              <a:rPr lang="en-US" sz="2400" dirty="0" err="1"/>
              <a:t>berikan</a:t>
            </a:r>
            <a:r>
              <a:rPr lang="en-US" sz="2400" dirty="0"/>
              <a:t> </a:t>
            </a:r>
            <a:r>
              <a:rPr lang="en-US" sz="2400" dirty="0" err="1"/>
              <a:t>saya</a:t>
            </a:r>
            <a:r>
              <a:rPr lang="en-US" sz="2400" dirty="0"/>
              <a:t> </a:t>
            </a:r>
            <a:r>
              <a:rPr lang="en-US" sz="2400" dirty="0" err="1"/>
              <a:t>fakta</a:t>
            </a:r>
            <a:r>
              <a:rPr lang="en-US" sz="2400" dirty="0"/>
              <a:t> dan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kuberikan</a:t>
            </a:r>
            <a:r>
              <a:rPr lang="en-US" sz="2400" dirty="0"/>
              <a:t> </a:t>
            </a:r>
            <a:r>
              <a:rPr lang="en-US" sz="2400" dirty="0" err="1"/>
              <a:t>hukumnya</a:t>
            </a:r>
            <a:r>
              <a:rPr lang="en-US" sz="2400" dirty="0"/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682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 fontScale="92500" lnSpcReduction="20000"/>
          </a:bodyPr>
          <a:lstStyle/>
          <a:p>
            <a:r>
              <a:rPr lang="en-ID" sz="2800" i="1" dirty="0"/>
              <a:t>Issues</a:t>
            </a:r>
            <a:r>
              <a:rPr lang="en-ID" sz="2800" dirty="0"/>
              <a:t> = </a:t>
            </a:r>
            <a:r>
              <a:rPr lang="en-ID" sz="2800" dirty="0" err="1"/>
              <a:t>Permasalahan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yang </a:t>
            </a:r>
            <a:r>
              <a:rPr lang="en-ID" sz="2800" dirty="0" err="1"/>
              <a:t>ditimbulkan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fakta</a:t>
            </a:r>
            <a:r>
              <a:rPr lang="en-ID" sz="2800" dirty="0"/>
              <a:t>; </a:t>
            </a:r>
          </a:p>
          <a:p>
            <a:r>
              <a:rPr lang="en-ID" sz="2800" dirty="0" err="1"/>
              <a:t>Dalam</a:t>
            </a:r>
            <a:r>
              <a:rPr lang="en-ID" sz="2800" dirty="0"/>
              <a:t> Hukum </a:t>
            </a:r>
            <a:r>
              <a:rPr lang="en-ID" sz="2800" dirty="0" err="1"/>
              <a:t>Keperdataan</a:t>
            </a:r>
            <a:r>
              <a:rPr lang="en-ID" sz="2800" dirty="0"/>
              <a:t> </a:t>
            </a:r>
            <a:r>
              <a:rPr lang="en-ID" sz="2800" dirty="0" err="1"/>
              <a:t>pertanyaan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isu</a:t>
            </a:r>
            <a:r>
              <a:rPr lang="en-ID" sz="2800" dirty="0"/>
              <a:t> </a:t>
            </a:r>
            <a:r>
              <a:rPr lang="en-ID" sz="2800" dirty="0" err="1"/>
              <a:t>secara</a:t>
            </a:r>
            <a:r>
              <a:rPr lang="en-ID" sz="2800" dirty="0"/>
              <a:t> </a:t>
            </a:r>
            <a:r>
              <a:rPr lang="en-ID" sz="2800" dirty="0" err="1"/>
              <a:t>umum</a:t>
            </a:r>
            <a:r>
              <a:rPr lang="en-ID" sz="2800" dirty="0"/>
              <a:t> </a:t>
            </a:r>
            <a:r>
              <a:rPr lang="en-ID" sz="2800" dirty="0" err="1"/>
              <a:t>mengenai</a:t>
            </a:r>
            <a:r>
              <a:rPr lang="en-ID" sz="2800" dirty="0"/>
              <a:t> : </a:t>
            </a:r>
          </a:p>
          <a:p>
            <a:pPr marL="731837" indent="-457200">
              <a:buAutoNum type="arabicParenBoth"/>
            </a:pPr>
            <a:r>
              <a:rPr lang="en-ID" sz="2800" dirty="0" err="1"/>
              <a:t>Apakah</a:t>
            </a:r>
            <a:r>
              <a:rPr lang="en-ID" sz="2800" dirty="0"/>
              <a:t> </a:t>
            </a:r>
            <a:r>
              <a:rPr lang="en-ID" sz="2800" dirty="0" err="1"/>
              <a:t>perbuatan</a:t>
            </a:r>
            <a:r>
              <a:rPr lang="en-ID" sz="2800" dirty="0"/>
              <a:t> X </a:t>
            </a:r>
            <a:r>
              <a:rPr lang="en-ID" sz="2800" dirty="0" err="1"/>
              <a:t>melanggar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?, </a:t>
            </a:r>
          </a:p>
          <a:p>
            <a:pPr marL="731837" indent="-457200">
              <a:buAutoNum type="arabicParenBoth"/>
            </a:pPr>
            <a:r>
              <a:rPr lang="en-ID" sz="2800" dirty="0" err="1"/>
              <a:t>Apakah</a:t>
            </a:r>
            <a:r>
              <a:rPr lang="en-ID" sz="2800" dirty="0"/>
              <a:t> </a:t>
            </a:r>
            <a:r>
              <a:rPr lang="en-ID" sz="2800" dirty="0" err="1"/>
              <a:t>pihak</a:t>
            </a:r>
            <a:r>
              <a:rPr lang="en-ID" sz="2800" dirty="0"/>
              <a:t> X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dimintai</a:t>
            </a:r>
            <a:r>
              <a:rPr lang="en-ID" sz="2800" dirty="0"/>
              <a:t> </a:t>
            </a:r>
            <a:r>
              <a:rPr lang="en-ID" sz="2800" dirty="0" err="1"/>
              <a:t>pertanggungjawaban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? </a:t>
            </a:r>
          </a:p>
          <a:p>
            <a:pPr marL="731837" indent="-457200">
              <a:buAutoNum type="arabicParenBoth"/>
            </a:pPr>
            <a:r>
              <a:rPr lang="en-ID" sz="2800" dirty="0" err="1"/>
              <a:t>Apakah</a:t>
            </a:r>
            <a:r>
              <a:rPr lang="en-ID" sz="2800" dirty="0"/>
              <a:t> </a:t>
            </a:r>
            <a:r>
              <a:rPr lang="en-ID" sz="2800" dirty="0" err="1"/>
              <a:t>klausul</a:t>
            </a:r>
            <a:r>
              <a:rPr lang="en-ID" sz="2800" dirty="0"/>
              <a:t> A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dimintakan</a:t>
            </a:r>
            <a:r>
              <a:rPr lang="en-ID" sz="2800" dirty="0"/>
              <a:t> </a:t>
            </a:r>
            <a:r>
              <a:rPr lang="en-ID" sz="2800" dirty="0" err="1"/>
              <a:t>pembatalan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batal</a:t>
            </a:r>
            <a:r>
              <a:rPr lang="en-ID" sz="2800" dirty="0"/>
              <a:t> demi </a:t>
            </a:r>
            <a:r>
              <a:rPr lang="en-ID" sz="2800" dirty="0" err="1"/>
              <a:t>hukum</a:t>
            </a:r>
            <a:r>
              <a:rPr lang="en-ID" sz="2800" dirty="0"/>
              <a:t>?</a:t>
            </a:r>
          </a:p>
          <a:p>
            <a:pPr marL="731837" indent="-457200">
              <a:buAutoNum type="arabicParenBoth"/>
            </a:pPr>
            <a:r>
              <a:rPr lang="en-ID" sz="2800" dirty="0" err="1"/>
              <a:t>Apakah</a:t>
            </a:r>
            <a:r>
              <a:rPr lang="en-ID" sz="2800" dirty="0"/>
              <a:t> </a:t>
            </a:r>
            <a:r>
              <a:rPr lang="en-ID" sz="2800" dirty="0" err="1"/>
              <a:t>rencana</a:t>
            </a:r>
            <a:r>
              <a:rPr lang="en-ID" sz="2800" dirty="0"/>
              <a:t> </a:t>
            </a:r>
            <a:r>
              <a:rPr lang="en-ID" sz="2800" dirty="0" err="1"/>
              <a:t>perbuatan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Perusahaan X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dilaksanakan</a:t>
            </a:r>
            <a:r>
              <a:rPr lang="en-ID" sz="2800" dirty="0"/>
              <a:t>?</a:t>
            </a:r>
          </a:p>
          <a:p>
            <a:pPr marL="731837" indent="-457200">
              <a:buFont typeface="Arial" panose="020B0604020202020204" pitchFamily="34" charset="0"/>
              <a:buAutoNum type="arabicParenBoth"/>
            </a:pPr>
            <a:r>
              <a:rPr lang="en-ID" sz="2800" dirty="0"/>
              <a:t>Dan lain </a:t>
            </a:r>
            <a:r>
              <a:rPr lang="en-ID" sz="2800" dirty="0" err="1"/>
              <a:t>sebagainya</a:t>
            </a:r>
            <a:r>
              <a:rPr lang="en-ID" sz="2800" dirty="0"/>
              <a:t> </a:t>
            </a:r>
            <a:r>
              <a:rPr lang="en-ID" sz="2800" dirty="0" err="1"/>
              <a:t>disesuaikan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kebutuhan</a:t>
            </a:r>
            <a:r>
              <a:rPr lang="en-ID" sz="2800" dirty="0"/>
              <a:t> </a:t>
            </a:r>
            <a:r>
              <a:rPr lang="en-ID" sz="2800" dirty="0" err="1"/>
              <a:t>Klien</a:t>
            </a:r>
            <a:br>
              <a:rPr lang="en-ID" sz="2800" dirty="0"/>
            </a:b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241120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pPr marL="358775" indent="-358775"/>
            <a:r>
              <a:rPr lang="en-ID" sz="2800" dirty="0" err="1"/>
              <a:t>Penyusunan</a:t>
            </a:r>
            <a:r>
              <a:rPr lang="en-ID" sz="2800" dirty="0"/>
              <a:t> </a:t>
            </a:r>
            <a:r>
              <a:rPr lang="en-ID" sz="2800" dirty="0" err="1"/>
              <a:t>isu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Legal Memo </a:t>
            </a:r>
            <a:r>
              <a:rPr lang="en-ID" sz="2800" dirty="0" err="1"/>
              <a:t>berbeda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LO;</a:t>
            </a:r>
          </a:p>
          <a:p>
            <a:pPr marL="358775" indent="-358775"/>
            <a:r>
              <a:rPr lang="en-ID" sz="2800" dirty="0" err="1"/>
              <a:t>Dalam</a:t>
            </a:r>
            <a:r>
              <a:rPr lang="en-ID" sz="2800" dirty="0"/>
              <a:t> Legal Memo, </a:t>
            </a:r>
            <a:r>
              <a:rPr lang="en-ID" sz="2800" dirty="0" err="1"/>
              <a:t>isu</a:t>
            </a:r>
            <a:r>
              <a:rPr lang="en-ID" sz="2800" dirty="0"/>
              <a:t> yang </a:t>
            </a:r>
            <a:r>
              <a:rPr lang="en-ID" sz="2800" dirty="0" err="1"/>
              <a:t>disusun</a:t>
            </a:r>
            <a:r>
              <a:rPr lang="en-ID" sz="2800" dirty="0"/>
              <a:t> dan </a:t>
            </a:r>
            <a:r>
              <a:rPr lang="en-ID" sz="2800" dirty="0" err="1"/>
              <a:t>dibahas</a:t>
            </a:r>
            <a:r>
              <a:rPr lang="en-ID" sz="2800" dirty="0"/>
              <a:t> </a:t>
            </a:r>
            <a:r>
              <a:rPr lang="en-ID" sz="2800" dirty="0" err="1"/>
              <a:t>sesuai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permintaan</a:t>
            </a:r>
            <a:r>
              <a:rPr lang="en-ID" sz="2800" dirty="0"/>
              <a:t> </a:t>
            </a:r>
            <a:r>
              <a:rPr lang="en-ID" sz="2800" dirty="0" err="1"/>
              <a:t>Klien</a:t>
            </a:r>
            <a:r>
              <a:rPr lang="en-ID" sz="2800" dirty="0"/>
              <a:t> </a:t>
            </a:r>
            <a:r>
              <a:rPr lang="en-ID" sz="2800" dirty="0" err="1"/>
              <a:t>saja</a:t>
            </a:r>
            <a:r>
              <a:rPr lang="en-ID" sz="2800" dirty="0"/>
              <a:t>;</a:t>
            </a:r>
          </a:p>
          <a:p>
            <a:pPr marL="358775" indent="-358775"/>
            <a:r>
              <a:rPr lang="en-ID" sz="2800" dirty="0" err="1"/>
              <a:t>Dalam</a:t>
            </a:r>
            <a:r>
              <a:rPr lang="en-ID" sz="2800" dirty="0"/>
              <a:t> LO, </a:t>
            </a:r>
            <a:r>
              <a:rPr lang="en-ID" sz="2800" dirty="0" err="1"/>
              <a:t>isu</a:t>
            </a:r>
            <a:r>
              <a:rPr lang="en-ID" sz="2800" dirty="0"/>
              <a:t> yang </a:t>
            </a:r>
            <a:r>
              <a:rPr lang="en-ID" sz="2800" dirty="0" err="1"/>
              <a:t>disusun</a:t>
            </a:r>
            <a:r>
              <a:rPr lang="en-ID" sz="2800" dirty="0"/>
              <a:t> dan </a:t>
            </a:r>
            <a:r>
              <a:rPr lang="en-ID" sz="2800" dirty="0" err="1"/>
              <a:t>dibahas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hanya</a:t>
            </a:r>
            <a:r>
              <a:rPr lang="en-ID" sz="2800" dirty="0"/>
              <a:t> </a:t>
            </a:r>
            <a:r>
              <a:rPr lang="en-ID" sz="2800" dirty="0" err="1"/>
              <a:t>isu</a:t>
            </a:r>
            <a:r>
              <a:rPr lang="en-ID" sz="2800" dirty="0"/>
              <a:t> yang </a:t>
            </a:r>
            <a:r>
              <a:rPr lang="en-ID" sz="2800" dirty="0" err="1"/>
              <a:t>dimunculkan</a:t>
            </a:r>
            <a:r>
              <a:rPr lang="en-ID" sz="2800" dirty="0"/>
              <a:t> oleh </a:t>
            </a:r>
            <a:r>
              <a:rPr lang="en-ID" sz="2800" dirty="0" err="1"/>
              <a:t>permintaan</a:t>
            </a:r>
            <a:r>
              <a:rPr lang="en-ID" sz="2800" dirty="0"/>
              <a:t> </a:t>
            </a:r>
            <a:r>
              <a:rPr lang="en-ID" sz="2800" dirty="0" err="1"/>
              <a:t>Klien</a:t>
            </a:r>
            <a:r>
              <a:rPr lang="en-ID" sz="2800" dirty="0"/>
              <a:t> </a:t>
            </a:r>
            <a:r>
              <a:rPr lang="en-ID" sz="2800" dirty="0" err="1"/>
              <a:t>saja</a:t>
            </a:r>
            <a:r>
              <a:rPr lang="en-ID" sz="2800" dirty="0"/>
              <a:t>, </a:t>
            </a:r>
            <a:r>
              <a:rPr lang="en-ID" sz="2800" dirty="0" err="1"/>
              <a:t>tapi</a:t>
            </a:r>
            <a:r>
              <a:rPr lang="en-ID" sz="2800" dirty="0"/>
              <a:t> juga </a:t>
            </a:r>
            <a:r>
              <a:rPr lang="en-ID" sz="2800" dirty="0" err="1"/>
              <a:t>isu-isu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</a:t>
            </a:r>
            <a:r>
              <a:rPr lang="en-ID" sz="2800" dirty="0" err="1"/>
              <a:t>lainnya</a:t>
            </a:r>
            <a:r>
              <a:rPr lang="en-ID" sz="2800" dirty="0"/>
              <a:t> yang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dimunculkan</a:t>
            </a:r>
            <a:r>
              <a:rPr lang="en-ID" sz="2800" dirty="0"/>
              <a:t> </a:t>
            </a:r>
            <a:r>
              <a:rPr lang="en-ID" sz="2800" dirty="0" err="1"/>
              <a:t>berdasarkan</a:t>
            </a:r>
            <a:r>
              <a:rPr lang="en-ID" sz="2800" dirty="0"/>
              <a:t> </a:t>
            </a:r>
            <a:r>
              <a:rPr lang="en-ID" sz="2800" dirty="0" err="1"/>
              <a:t>pemaparan</a:t>
            </a:r>
            <a:r>
              <a:rPr lang="en-ID" sz="2800" dirty="0"/>
              <a:t> </a:t>
            </a:r>
            <a:r>
              <a:rPr lang="en-ID" sz="2800" dirty="0" err="1"/>
              <a:t>fakta</a:t>
            </a:r>
            <a:r>
              <a:rPr lang="en-ID" sz="2800" dirty="0"/>
              <a:t> (</a:t>
            </a:r>
            <a:r>
              <a:rPr lang="en-ID" sz="2800" dirty="0" err="1"/>
              <a:t>kasus</a:t>
            </a:r>
            <a:r>
              <a:rPr lang="en-ID" sz="2800" dirty="0"/>
              <a:t> </a:t>
            </a:r>
            <a:r>
              <a:rPr lang="en-ID" sz="2800" dirty="0" err="1"/>
              <a:t>posisi</a:t>
            </a:r>
            <a:r>
              <a:rPr lang="en-ID" sz="2800" dirty="0"/>
              <a:t>);</a:t>
            </a:r>
          </a:p>
          <a:p>
            <a:pPr marL="358775" indent="-358775"/>
            <a:r>
              <a:rPr lang="en-ID" sz="2800" dirty="0" err="1"/>
              <a:t>Pemaparan</a:t>
            </a:r>
            <a:r>
              <a:rPr lang="en-ID" sz="2800" dirty="0"/>
              <a:t> </a:t>
            </a:r>
            <a:r>
              <a:rPr lang="en-ID" sz="2800" dirty="0" err="1"/>
              <a:t>Isu</a:t>
            </a:r>
            <a:r>
              <a:rPr lang="en-ID" sz="2800" dirty="0"/>
              <a:t> (</a:t>
            </a:r>
            <a:r>
              <a:rPr lang="en-ID" sz="2800" dirty="0" err="1"/>
              <a:t>pokok</a:t>
            </a:r>
            <a:r>
              <a:rPr lang="en-ID" sz="2800" dirty="0"/>
              <a:t> </a:t>
            </a:r>
            <a:r>
              <a:rPr lang="en-ID" sz="2800" dirty="0" err="1"/>
              <a:t>perkara</a:t>
            </a:r>
            <a:r>
              <a:rPr lang="en-ID" sz="2800" dirty="0"/>
              <a:t>) </a:t>
            </a:r>
            <a:r>
              <a:rPr lang="en-ID" sz="2800" dirty="0" err="1"/>
              <a:t>dalam</a:t>
            </a:r>
            <a:r>
              <a:rPr lang="en-ID" sz="2800" dirty="0"/>
              <a:t> LO </a:t>
            </a:r>
            <a:r>
              <a:rPr lang="en-ID" sz="2800" dirty="0" err="1"/>
              <a:t>sangat</a:t>
            </a:r>
            <a:r>
              <a:rPr lang="en-ID" sz="2800" dirty="0"/>
              <a:t> </a:t>
            </a:r>
            <a:r>
              <a:rPr lang="en-ID" sz="2800" dirty="0" err="1"/>
              <a:t>bergantung</a:t>
            </a:r>
            <a:r>
              <a:rPr lang="en-ID" sz="2800" dirty="0"/>
              <a:t> pada </a:t>
            </a:r>
            <a:r>
              <a:rPr lang="en-ID" sz="2800" dirty="0" err="1"/>
              <a:t>pengalaman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praktisi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;</a:t>
            </a:r>
          </a:p>
          <a:p>
            <a:pPr marL="617537" indent="-342900"/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975018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7861-7D87-9244-B1D3-33F2F08F6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05" y="758952"/>
            <a:ext cx="4397783" cy="4754880"/>
          </a:xfrm>
        </p:spPr>
        <p:txBody>
          <a:bodyPr/>
          <a:lstStyle/>
          <a:p>
            <a:pPr algn="ctr"/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TIPS </a:t>
            </a:r>
            <a:br>
              <a:rPr lang="en-US" dirty="0"/>
            </a:b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Hukum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9430-7F75-0A43-AA60-33A2F3C4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17" y="493295"/>
            <a:ext cx="7062536" cy="6075947"/>
          </a:xfrm>
        </p:spPr>
        <p:txBody>
          <a:bodyPr>
            <a:normAutofit lnSpcReduction="10000"/>
          </a:bodyPr>
          <a:lstStyle/>
          <a:p>
            <a:r>
              <a:rPr lang="en-US" sz="2800" dirty="0" err="1"/>
              <a:t>Umumnya</a:t>
            </a:r>
            <a:r>
              <a:rPr lang="en-US" sz="2800" dirty="0"/>
              <a:t> </a:t>
            </a:r>
            <a:r>
              <a:rPr lang="en-US" sz="2800" dirty="0" err="1"/>
              <a:t>isu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yang </a:t>
            </a:r>
            <a:r>
              <a:rPr lang="en-US" sz="2800" dirty="0" err="1"/>
              <a:t>dipertanyakan</a:t>
            </a:r>
            <a:r>
              <a:rPr lang="en-US" sz="2800" dirty="0"/>
              <a:t> </a:t>
            </a:r>
            <a:r>
              <a:rPr lang="en-US" sz="2800" dirty="0" err="1"/>
              <a:t>Klien</a:t>
            </a:r>
            <a:r>
              <a:rPr lang="en-US" sz="2800" dirty="0"/>
              <a:t> </a:t>
            </a:r>
            <a:r>
              <a:rPr lang="en-US" sz="2800" dirty="0" err="1"/>
              <a:t>belum</a:t>
            </a:r>
            <a:r>
              <a:rPr lang="en-US" sz="2800" dirty="0"/>
              <a:t> </a:t>
            </a:r>
            <a:r>
              <a:rPr lang="en-US" sz="2800" dirty="0" err="1"/>
              <a:t>tentu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permasalahan</a:t>
            </a:r>
            <a:r>
              <a:rPr lang="en-US" sz="2800" dirty="0"/>
              <a:t> </a:t>
            </a:r>
            <a:r>
              <a:rPr lang="en-US" sz="2800" dirty="0" err="1"/>
              <a:t>utama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Klien</a:t>
            </a:r>
            <a:r>
              <a:rPr lang="en-US" sz="2800" dirty="0"/>
              <a:t>;</a:t>
            </a:r>
          </a:p>
          <a:p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Praktiknya</a:t>
            </a:r>
            <a:r>
              <a:rPr lang="en-US" sz="2800" dirty="0"/>
              <a:t>, </a:t>
            </a:r>
            <a:r>
              <a:rPr lang="en-US" sz="2800" dirty="0" err="1"/>
              <a:t>Konsultan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isu</a:t>
            </a:r>
            <a:r>
              <a:rPr lang="en-US" sz="2800" dirty="0"/>
              <a:t> </a:t>
            </a:r>
            <a:r>
              <a:rPr lang="en-US" sz="2800" dirty="0" err="1"/>
              <a:t>hukum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pengandaian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fakta</a:t>
            </a:r>
            <a:r>
              <a:rPr lang="en-US" sz="2800" dirty="0"/>
              <a:t> yang </a:t>
            </a:r>
            <a:r>
              <a:rPr lang="en-US" sz="2800" dirty="0" err="1"/>
              <a:t>ada</a:t>
            </a:r>
            <a:r>
              <a:rPr lang="en-US" sz="2800" dirty="0"/>
              <a:t>;</a:t>
            </a:r>
          </a:p>
          <a:p>
            <a:r>
              <a:rPr lang="en-US" sz="2800" dirty="0" err="1"/>
              <a:t>Pengandaian</a:t>
            </a:r>
            <a:r>
              <a:rPr lang="en-US" sz="2800" dirty="0"/>
              <a:t>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Matriks</a:t>
            </a:r>
            <a:r>
              <a:rPr lang="en-US" sz="2800" dirty="0"/>
              <a:t> </a:t>
            </a:r>
            <a:r>
              <a:rPr lang="en-US" sz="2800" dirty="0" err="1"/>
              <a:t>pokok</a:t>
            </a:r>
            <a:r>
              <a:rPr lang="en-US" sz="2800" dirty="0"/>
              <a:t> </a:t>
            </a:r>
            <a:r>
              <a:rPr lang="en-US" sz="2800" dirty="0" err="1"/>
              <a:t>perkara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membantu</a:t>
            </a:r>
            <a:r>
              <a:rPr lang="en-US" sz="2800" dirty="0"/>
              <a:t> </a:t>
            </a:r>
            <a:r>
              <a:rPr lang="en-US" sz="2800" dirty="0" err="1"/>
              <a:t>penyusunan</a:t>
            </a:r>
            <a:r>
              <a:rPr lang="en-US" sz="2800" dirty="0"/>
              <a:t> </a:t>
            </a:r>
            <a:r>
              <a:rPr lang="en-US" sz="2800" dirty="0" err="1"/>
              <a:t>Isu</a:t>
            </a:r>
            <a:r>
              <a:rPr lang="en-US" sz="2800" dirty="0"/>
              <a:t> Hukum;</a:t>
            </a:r>
          </a:p>
          <a:p>
            <a:r>
              <a:rPr lang="en-ID" sz="2800" dirty="0" err="1"/>
              <a:t>Pemaparan</a:t>
            </a:r>
            <a:r>
              <a:rPr lang="en-ID" sz="2800" dirty="0"/>
              <a:t> </a:t>
            </a:r>
            <a:r>
              <a:rPr lang="en-ID" sz="2800" dirty="0" err="1"/>
              <a:t>Isu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LO </a:t>
            </a:r>
            <a:r>
              <a:rPr lang="en-ID" sz="2800" dirty="0" err="1"/>
              <a:t>sangat</a:t>
            </a:r>
            <a:r>
              <a:rPr lang="en-ID" sz="2800" dirty="0"/>
              <a:t> </a:t>
            </a:r>
            <a:r>
              <a:rPr lang="en-ID" sz="2800" dirty="0" err="1"/>
              <a:t>bergantung</a:t>
            </a:r>
            <a:r>
              <a:rPr lang="en-ID" sz="2800" dirty="0"/>
              <a:t> pada </a:t>
            </a:r>
            <a:r>
              <a:rPr lang="en-ID" sz="2800" dirty="0" err="1"/>
              <a:t>pengalaman</a:t>
            </a:r>
            <a:r>
              <a:rPr lang="en-ID" sz="2800" dirty="0"/>
              <a:t> </a:t>
            </a:r>
            <a:r>
              <a:rPr lang="en-ID" sz="2800" dirty="0" err="1"/>
              <a:t>kerja</a:t>
            </a:r>
            <a:r>
              <a:rPr lang="en-ID" sz="2800" dirty="0"/>
              <a:t> </a:t>
            </a:r>
            <a:r>
              <a:rPr lang="en-ID" sz="2800" dirty="0" err="1"/>
              <a:t>praktisi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23253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CB7B-DA9E-774B-86D7-3CD3AB45D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476" y="264696"/>
            <a:ext cx="10671048" cy="985627"/>
          </a:xfrm>
        </p:spPr>
        <p:txBody>
          <a:bodyPr/>
          <a:lstStyle/>
          <a:p>
            <a:r>
              <a:rPr lang="en-US" b="1" dirty="0"/>
              <a:t>REGULATIONS /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5D011-5142-8746-A2DA-630385CD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9" y="1418765"/>
            <a:ext cx="11141242" cy="5006097"/>
          </a:xfrm>
        </p:spPr>
        <p:txBody>
          <a:bodyPr>
            <a:normAutofit/>
          </a:bodyPr>
          <a:lstStyle/>
          <a:p>
            <a:pPr marL="617537" indent="-342900"/>
            <a:r>
              <a:rPr lang="en-ID" sz="2400" dirty="0"/>
              <a:t>Regulations = Hukum </a:t>
            </a:r>
            <a:r>
              <a:rPr lang="en-ID" sz="2400" dirty="0" err="1"/>
              <a:t>Positif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isu</a:t>
            </a:r>
            <a:r>
              <a:rPr lang="en-ID" sz="2400" dirty="0"/>
              <a:t> yang </a:t>
            </a:r>
            <a:r>
              <a:rPr lang="en-ID" sz="2400" dirty="0" err="1"/>
              <a:t>dimunculkan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/>
              <a:t>Hukum </a:t>
            </a:r>
            <a:r>
              <a:rPr lang="en-ID" sz="2400" dirty="0" err="1"/>
              <a:t>Positif</a:t>
            </a:r>
            <a:r>
              <a:rPr lang="en-ID" sz="2400" dirty="0"/>
              <a:t> yang </a:t>
            </a:r>
            <a:r>
              <a:rPr lang="en-ID" sz="2400" dirty="0" err="1"/>
              <a:t>digunakan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, </a:t>
            </a:r>
            <a:r>
              <a:rPr lang="en-ID" sz="2400" dirty="0" err="1"/>
              <a:t>namun</a:t>
            </a:r>
            <a:r>
              <a:rPr lang="en-ID" sz="2400" dirty="0"/>
              <a:t> </a:t>
            </a:r>
            <a:r>
              <a:rPr lang="en-ID" sz="2400" dirty="0" err="1"/>
              <a:t>termasuk</a:t>
            </a:r>
            <a:r>
              <a:rPr lang="en-ID" sz="2400" dirty="0"/>
              <a:t> juga </a:t>
            </a:r>
            <a:r>
              <a:rPr lang="en-ID" sz="2400" dirty="0" err="1"/>
              <a:t>Klausula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, </a:t>
            </a:r>
            <a:r>
              <a:rPr lang="en-ID" sz="2400" dirty="0" err="1"/>
              <a:t>Anggaran</a:t>
            </a:r>
            <a:r>
              <a:rPr lang="en-ID" sz="2400" dirty="0"/>
              <a:t> Dasar Perusahaan,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Putusan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Dimungkinkan</a:t>
            </a:r>
            <a:r>
              <a:rPr lang="en-ID" sz="2400" dirty="0"/>
              <a:t> </a:t>
            </a:r>
            <a:r>
              <a:rPr lang="en-ID" sz="2400" dirty="0" err="1"/>
              <a:t>penggunaan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berada</a:t>
            </a:r>
            <a:r>
              <a:rPr lang="en-ID" sz="2400" dirty="0"/>
              <a:t> </a:t>
            </a:r>
            <a:r>
              <a:rPr lang="en-ID" sz="2400" dirty="0" err="1"/>
              <a:t>diluar</a:t>
            </a:r>
            <a:r>
              <a:rPr lang="en-ID" sz="2400" dirty="0"/>
              <a:t> </a:t>
            </a:r>
            <a:r>
              <a:rPr lang="en-ID" sz="2400" dirty="0" err="1"/>
              <a:t>ranah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yang </a:t>
            </a:r>
            <a:r>
              <a:rPr lang="en-ID" sz="2400" dirty="0" err="1"/>
              <a:t>dihadapai</a:t>
            </a:r>
            <a:r>
              <a:rPr lang="en-ID" sz="2400" dirty="0"/>
              <a:t>. Mis: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kasus</a:t>
            </a:r>
            <a:r>
              <a:rPr lang="en-ID" sz="2400" dirty="0"/>
              <a:t> </a:t>
            </a:r>
            <a:r>
              <a:rPr lang="en-ID" sz="2400" dirty="0" err="1"/>
              <a:t>keperdataan</a:t>
            </a:r>
            <a:r>
              <a:rPr lang="en-ID" sz="2400" dirty="0"/>
              <a:t> </a:t>
            </a:r>
            <a:r>
              <a:rPr lang="en-ID" sz="2400" dirty="0" err="1"/>
              <a:t>dimungkinkan</a:t>
            </a:r>
            <a:r>
              <a:rPr lang="en-ID" sz="2400" dirty="0"/>
              <a:t> juga </a:t>
            </a:r>
            <a:r>
              <a:rPr lang="en-ID" sz="2400" dirty="0" err="1"/>
              <a:t>pemaparan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pidana</a:t>
            </a:r>
            <a:r>
              <a:rPr lang="en-ID" sz="2400" dirty="0"/>
              <a:t>, </a:t>
            </a:r>
            <a:r>
              <a:rPr lang="en-ID" sz="2400" dirty="0" err="1"/>
              <a:t>tergantung</a:t>
            </a:r>
            <a:r>
              <a:rPr lang="en-ID" sz="2400" dirty="0"/>
              <a:t> pada </a:t>
            </a:r>
            <a:r>
              <a:rPr lang="en-ID" sz="2400" dirty="0" err="1"/>
              <a:t>isu</a:t>
            </a:r>
            <a:r>
              <a:rPr lang="en-ID" sz="2400" dirty="0"/>
              <a:t> yang </a:t>
            </a:r>
            <a:r>
              <a:rPr lang="en-ID" sz="2400" dirty="0" err="1"/>
              <a:t>dimunculkan</a:t>
            </a:r>
            <a:r>
              <a:rPr lang="en-ID" sz="2400" dirty="0"/>
              <a:t>;</a:t>
            </a:r>
          </a:p>
          <a:p>
            <a:pPr marL="617537" indent="-342900"/>
            <a:r>
              <a:rPr lang="en-ID" sz="2400" dirty="0" err="1"/>
              <a:t>Terkait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bisnis</a:t>
            </a:r>
            <a:r>
              <a:rPr lang="en-ID" sz="2400" dirty="0"/>
              <a:t>, </a:t>
            </a:r>
            <a:r>
              <a:rPr lang="en-ID" sz="2400" dirty="0" err="1"/>
              <a:t>terutama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r>
              <a:rPr lang="en-ID" sz="2400" dirty="0"/>
              <a:t> </a:t>
            </a:r>
            <a:r>
              <a:rPr lang="en-ID" sz="2400" i="1" dirty="0"/>
              <a:t>Expatriate, </a:t>
            </a:r>
            <a:r>
              <a:rPr lang="en-ID" sz="2400" dirty="0" err="1"/>
              <a:t>terkadang</a:t>
            </a:r>
            <a:r>
              <a:rPr lang="en-ID" sz="2400" dirty="0"/>
              <a:t> </a:t>
            </a:r>
            <a:r>
              <a:rPr lang="en-ID" sz="2400" dirty="0" err="1"/>
              <a:t>diperlukan</a:t>
            </a:r>
            <a:r>
              <a:rPr lang="en-ID" sz="2400" dirty="0"/>
              <a:t> juga </a:t>
            </a:r>
            <a:r>
              <a:rPr lang="en-ID" sz="2400" dirty="0" err="1"/>
              <a:t>pemahaman</a:t>
            </a:r>
            <a:r>
              <a:rPr lang="en-ID" sz="2400" dirty="0"/>
              <a:t> </a:t>
            </a:r>
            <a:r>
              <a:rPr lang="en-ID" sz="2400" dirty="0" err="1"/>
              <a:t>mengenai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negara </a:t>
            </a:r>
            <a:r>
              <a:rPr lang="en-ID" sz="2400" dirty="0" err="1"/>
              <a:t>asal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r>
              <a:rPr lang="en-ID" sz="2400" dirty="0"/>
              <a:t> agar LO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dimengerti</a:t>
            </a:r>
            <a:r>
              <a:rPr lang="en-ID" sz="2400" dirty="0"/>
              <a:t> </a:t>
            </a:r>
            <a:r>
              <a:rPr lang="en-ID" sz="2400" dirty="0" err="1"/>
              <a:t>Klien</a:t>
            </a:r>
            <a:endParaRPr lang="en-ID" sz="2400" dirty="0"/>
          </a:p>
          <a:p>
            <a:pPr marL="617537" indent="-342900"/>
            <a:endParaRPr lang="en-ID" sz="2400" dirty="0"/>
          </a:p>
          <a:p>
            <a:pPr marL="617537" indent="-342900"/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804903350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VTI">
  <a:themeElements>
    <a:clrScheme name="AnalogousFromLightSeedRightStep">
      <a:dk1>
        <a:srgbClr val="000000"/>
      </a:dk1>
      <a:lt1>
        <a:srgbClr val="FFFFFF"/>
      </a:lt1>
      <a:dk2>
        <a:srgbClr val="3C3122"/>
      </a:dk2>
      <a:lt2>
        <a:srgbClr val="E2E8E6"/>
      </a:lt2>
      <a:accent1>
        <a:srgbClr val="CC90A0"/>
      </a:accent1>
      <a:accent2>
        <a:srgbClr val="C18377"/>
      </a:accent2>
      <a:accent3>
        <a:srgbClr val="C09F74"/>
      </a:accent3>
      <a:accent4>
        <a:srgbClr val="A8A768"/>
      </a:accent4>
      <a:accent5>
        <a:srgbClr val="96AB78"/>
      </a:accent5>
      <a:accent6>
        <a:srgbClr val="7AB16D"/>
      </a:accent6>
      <a:hlink>
        <a:srgbClr val="568F80"/>
      </a:hlink>
      <a:folHlink>
        <a:srgbClr val="7F7F7F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3277</TotalTime>
  <Words>2059</Words>
  <Application>Microsoft Macintosh PowerPoint</Application>
  <PresentationFormat>Widescreen</PresentationFormat>
  <Paragraphs>164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Avenir Next LT Pro</vt:lpstr>
      <vt:lpstr>Glacial Indifference</vt:lpstr>
      <vt:lpstr>Sitka Banner</vt:lpstr>
      <vt:lpstr>Wingdings</vt:lpstr>
      <vt:lpstr>HeadlinesVTI</vt:lpstr>
      <vt:lpstr>Perancangan Legal Opinion  di Bidang Keperdataan  (Hukum Bisnis) </vt:lpstr>
      <vt:lpstr>Latar Belakang</vt:lpstr>
      <vt:lpstr>  FORMAT  Columbus Langdell</vt:lpstr>
      <vt:lpstr>FACTS</vt:lpstr>
      <vt:lpstr>  TIPS  Penyusunan Fakta Hukum</vt:lpstr>
      <vt:lpstr>ISSUES</vt:lpstr>
      <vt:lpstr>ISSUES</vt:lpstr>
      <vt:lpstr>  TIPS  Penyusunan Isu Hukum</vt:lpstr>
      <vt:lpstr>REGULATIONS / RULE</vt:lpstr>
      <vt:lpstr>  TIPS  Penyusunan Regulations</vt:lpstr>
      <vt:lpstr>ANALYSIS</vt:lpstr>
      <vt:lpstr>  TIPS  Penyusunan Analisis</vt:lpstr>
      <vt:lpstr>CONCLUSION</vt:lpstr>
      <vt:lpstr>General Tips</vt:lpstr>
      <vt:lpstr>CONTOH KASUS  Perdata Umum</vt:lpstr>
      <vt:lpstr>Fakta Kasus</vt:lpstr>
      <vt:lpstr>Isu Kasus</vt:lpstr>
      <vt:lpstr>Regulasi</vt:lpstr>
      <vt:lpstr>Analisis</vt:lpstr>
      <vt:lpstr>Analisis</vt:lpstr>
      <vt:lpstr>Analisis</vt:lpstr>
      <vt:lpstr>Analisis</vt:lpstr>
      <vt:lpstr>Analisis</vt:lpstr>
      <vt:lpstr>Kesimpulan</vt:lpstr>
      <vt:lpstr>Kesimpulan</vt:lpstr>
      <vt:lpstr>CONTOH KASUS 1  Hukum Bisnis</vt:lpstr>
      <vt:lpstr>Fakta Kasus</vt:lpstr>
      <vt:lpstr>Isu Kasus</vt:lpstr>
      <vt:lpstr>Sekian dan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Perancangan Legal Opinion  di Bidang Keperdataan  (Hukum Bisnis) </dc:title>
  <dc:creator>Muhammad Faisal</dc:creator>
  <cp:lastModifiedBy>Muhammad Faisal</cp:lastModifiedBy>
  <cp:revision>12</cp:revision>
  <dcterms:created xsi:type="dcterms:W3CDTF">2021-11-13T03:57:38Z</dcterms:created>
  <dcterms:modified xsi:type="dcterms:W3CDTF">2021-11-15T11:50:44Z</dcterms:modified>
</cp:coreProperties>
</file>