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315" r:id="rId5"/>
    <p:sldId id="376" r:id="rId6"/>
    <p:sldId id="540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537" r:id="rId18"/>
    <p:sldId id="269" r:id="rId19"/>
  </p:sldIdLst>
  <p:sldSz cx="18288000" cy="10287000"/>
  <p:notesSz cx="6858000" cy="9144000"/>
  <p:embeddedFontLst>
    <p:embeddedFont>
      <p:font typeface="Arimo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uli Bold Bold" panose="020B0604020202020204" charset="0"/>
      <p:regular r:id="rId25"/>
    </p:embeddedFont>
    <p:embeddedFont>
      <p:font typeface="Muli Regular Bold" panose="020B0604020202020204" charset="0"/>
      <p:regular r:id="rId26"/>
    </p:embeddedFont>
    <p:embeddedFont>
      <p:font typeface="Times Neue Roman" panose="020B0604020202020204" charset="0"/>
      <p:regular r:id="rId27"/>
    </p:embeddedFont>
    <p:embeddedFont>
      <p:font typeface="Times Neue Roman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66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hyperlink" Target="Legal%20Opini%20-%20Investasi%20Pembangunan%20&amp;%20Pengoperasian%20Gedung%20Klinik%20Rumah%20Sakit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hyperlink" Target="Legal%20Opini%20-%20Pembayaran%20Cicilan%20Pembelian%20Gedung%20Kantor%20Bank%20BJB.pd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07707" y="202328"/>
            <a:ext cx="1866738" cy="18746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5699" y="383830"/>
            <a:ext cx="1686003" cy="169314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895475"/>
            <a:ext cx="16945746" cy="3079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spc="-100" dirty="0">
                <a:solidFill>
                  <a:srgbClr val="191919"/>
                </a:solidFill>
                <a:latin typeface="Times Neue Roman Bold"/>
              </a:rPr>
              <a:t>PENELUSURAN DOKUMEN HUKUM; </a:t>
            </a:r>
          </a:p>
          <a:p>
            <a:pPr algn="ctr">
              <a:lnSpc>
                <a:spcPts val="6000"/>
              </a:lnSpc>
            </a:pPr>
            <a:r>
              <a:rPr lang="en-US" sz="5000" spc="-100" dirty="0">
                <a:solidFill>
                  <a:srgbClr val="191919"/>
                </a:solidFill>
                <a:latin typeface="Times Neue Roman Bold"/>
              </a:rPr>
              <a:t>TEKNIK DAN STRATEGI ANALISIS HUKUM;  PEMBERIAN PENDAPAT HUKUM </a:t>
            </a:r>
          </a:p>
          <a:p>
            <a:pPr algn="ctr">
              <a:lnSpc>
                <a:spcPts val="6000"/>
              </a:lnSpc>
            </a:pPr>
            <a:r>
              <a:rPr lang="en-US" sz="5000" spc="-100" dirty="0">
                <a:solidFill>
                  <a:srgbClr val="191919"/>
                </a:solidFill>
                <a:latin typeface="Times Neue Roman Bold"/>
              </a:rPr>
              <a:t> (</a:t>
            </a:r>
            <a:r>
              <a:rPr lang="en-US" sz="5000" b="1" i="1" spc="-100" dirty="0">
                <a:solidFill>
                  <a:srgbClr val="191919"/>
                </a:solidFill>
                <a:latin typeface="Times Neue Roman Bold"/>
              </a:rPr>
              <a:t>LEGAL OPINION</a:t>
            </a:r>
            <a:r>
              <a:rPr lang="en-US" sz="5000" spc="-100" dirty="0">
                <a:solidFill>
                  <a:srgbClr val="191919"/>
                </a:solidFill>
                <a:latin typeface="Times Neue Roman Bold"/>
              </a:rPr>
              <a:t>) </a:t>
            </a:r>
            <a:r>
              <a:rPr lang="en-US" altLang="id-ID" sz="5400" baseline="30000" dirty="0">
                <a:latin typeface="Times New Roman" pitchFamily="18" charset="0"/>
                <a:ea typeface="宋体" charset="-122"/>
                <a:cs typeface="Times New Roman" pitchFamily="18" charset="0"/>
              </a:rPr>
              <a:t>*)</a:t>
            </a:r>
            <a:endParaRPr lang="en-US" sz="5000" spc="-100" dirty="0">
              <a:solidFill>
                <a:srgbClr val="191919"/>
              </a:solidFill>
              <a:latin typeface="Times Neue Roman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96452" y="5434855"/>
            <a:ext cx="16095096" cy="1273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2"/>
              </a:lnSpc>
            </a:pPr>
            <a:r>
              <a:rPr lang="en-US" sz="3637" dirty="0" err="1">
                <a:solidFill>
                  <a:srgbClr val="191919"/>
                </a:solidFill>
                <a:latin typeface="Times Neue Roman"/>
              </a:rPr>
              <a:t>oleh</a:t>
            </a:r>
            <a:r>
              <a:rPr lang="en-US" sz="3637" dirty="0">
                <a:solidFill>
                  <a:srgbClr val="191919"/>
                </a:solidFill>
                <a:latin typeface="Times Neue Roman"/>
              </a:rPr>
              <a:t> :</a:t>
            </a:r>
          </a:p>
          <a:p>
            <a:pPr algn="ctr">
              <a:lnSpc>
                <a:spcPts val="5092"/>
              </a:lnSpc>
            </a:pPr>
            <a:r>
              <a:rPr lang="en-US" sz="4000" b="1" dirty="0">
                <a:solidFill>
                  <a:srgbClr val="191919"/>
                </a:solidFill>
                <a:latin typeface="Times Neue Roman"/>
              </a:rPr>
              <a:t>Prof. Dr. </a:t>
            </a:r>
            <a:r>
              <a:rPr lang="en-US" sz="4000" b="1" dirty="0" err="1">
                <a:solidFill>
                  <a:srgbClr val="191919"/>
                </a:solidFill>
                <a:latin typeface="Times Neue Roman"/>
              </a:rPr>
              <a:t>Ningrum</a:t>
            </a:r>
            <a:r>
              <a:rPr lang="en-US" sz="4000" b="1" dirty="0">
                <a:solidFill>
                  <a:srgbClr val="191919"/>
                </a:solidFill>
                <a:latin typeface="Times Neue Roman"/>
              </a:rPr>
              <a:t> </a:t>
            </a:r>
            <a:r>
              <a:rPr lang="en-US" sz="4000" b="1" dirty="0" err="1">
                <a:solidFill>
                  <a:srgbClr val="191919"/>
                </a:solidFill>
                <a:latin typeface="Times Neue Roman"/>
              </a:rPr>
              <a:t>Natasya</a:t>
            </a:r>
            <a:r>
              <a:rPr lang="en-US" sz="4000" b="1" dirty="0">
                <a:solidFill>
                  <a:srgbClr val="191919"/>
                </a:solidFill>
                <a:latin typeface="Times Neue Roman"/>
              </a:rPr>
              <a:t> </a:t>
            </a:r>
            <a:r>
              <a:rPr lang="en-US" sz="4000" b="1" dirty="0" err="1">
                <a:solidFill>
                  <a:srgbClr val="191919"/>
                </a:solidFill>
                <a:latin typeface="Times Neue Roman"/>
              </a:rPr>
              <a:t>Sirait</a:t>
            </a:r>
            <a:r>
              <a:rPr lang="en-US" sz="4000" b="1" dirty="0">
                <a:solidFill>
                  <a:srgbClr val="191919"/>
                </a:solidFill>
                <a:latin typeface="Times Neue Roman"/>
              </a:rPr>
              <a:t>, S.H., </a:t>
            </a:r>
            <a:r>
              <a:rPr lang="en-US" sz="4000" b="1" dirty="0" err="1">
                <a:solidFill>
                  <a:srgbClr val="191919"/>
                </a:solidFill>
                <a:latin typeface="Times Neue Roman"/>
              </a:rPr>
              <a:t>M.Li</a:t>
            </a:r>
            <a:r>
              <a:rPr lang="en-US" sz="3637" dirty="0">
                <a:solidFill>
                  <a:srgbClr val="191919"/>
                </a:solidFill>
                <a:latin typeface="Times Neue Roman"/>
              </a:rPr>
              <a:t>. </a:t>
            </a:r>
            <a:r>
              <a:rPr lang="en-US" altLang="id-ID" sz="4000" baseline="30000" dirty="0">
                <a:latin typeface="Times New Roman" pitchFamily="18" charset="0"/>
                <a:cs typeface="Times New Roman" pitchFamily="18" charset="0"/>
              </a:rPr>
              <a:t>**)</a:t>
            </a:r>
            <a:endParaRPr lang="en-US" sz="3637" dirty="0">
              <a:solidFill>
                <a:srgbClr val="191919"/>
              </a:solidFill>
              <a:latin typeface="Times Neue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" y="7581900"/>
            <a:ext cx="1821180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*)  P</a:t>
            </a:r>
            <a:r>
              <a:rPr lang="id-ID" sz="2400" dirty="0">
                <a:solidFill>
                  <a:srgbClr val="191919"/>
                </a:solidFill>
                <a:latin typeface="Times Neue Roman" charset="0"/>
              </a:rPr>
              <a:t>resentasi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disampaikan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pada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Pelatihan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Daring: “Training Legal Opinion Drafting”, yang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diselenggarakan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id-ID" sz="2400" dirty="0">
                <a:solidFill>
                  <a:srgbClr val="191919"/>
                </a:solidFill>
                <a:latin typeface="Times Neue Roman" charset="0"/>
              </a:rPr>
              <a:t> oleh:                                                                     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Magister Hukum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Pascasarjana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Universitas Medan Area &amp;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Perhimpunan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Advokat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Indonesia (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Peradi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) Medan, via Zoom Meeting, </a:t>
            </a:r>
            <a:r>
              <a:rPr lang="id-ID" sz="2400" dirty="0">
                <a:solidFill>
                  <a:srgbClr val="191919"/>
                </a:solidFill>
                <a:latin typeface="Times Neue Roman" charset="0"/>
              </a:rPr>
              <a:t>                                          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pada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hari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Senin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– Rabu, 15 – 17 November 2021.</a:t>
            </a:r>
          </a:p>
          <a:p>
            <a:pPr>
              <a:lnSpc>
                <a:spcPts val="2800"/>
              </a:lnSpc>
            </a:pPr>
            <a:endParaRPr lang="en-US" sz="2400" dirty="0">
              <a:solidFill>
                <a:srgbClr val="191919"/>
              </a:solidFill>
              <a:latin typeface="Times Neue Roman" charset="0"/>
            </a:endParaRPr>
          </a:p>
          <a:p>
            <a:pPr>
              <a:lnSpc>
                <a:spcPts val="2800"/>
              </a:lnSpc>
            </a:pP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**) 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Ketua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Program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Studi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(S3)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Doktor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Ilmu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Hukum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Fakultas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Hukum Universitas Sumatera Utara, Guru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Besar</a:t>
            </a:r>
            <a:r>
              <a:rPr lang="id-ID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Fakultas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Hukum Universitas Sumatera Utara, Medan</a:t>
            </a:r>
            <a:r>
              <a:rPr lang="id-ID" sz="2400" dirty="0">
                <a:solidFill>
                  <a:srgbClr val="191919"/>
                </a:solidFill>
                <a:latin typeface="Times Neue Roman" charset="0"/>
              </a:rPr>
              <a:t>, Dosen Magister Hukum Bisnis Prodi Ilmu Hukum Paska Sarjana Universitas Medan Area.</a:t>
            </a:r>
            <a:endParaRPr lang="en-US" sz="2400" dirty="0">
              <a:solidFill>
                <a:srgbClr val="191919"/>
              </a:solidFill>
              <a:latin typeface="Times Neue Roman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63200" y="1787624"/>
            <a:ext cx="7608746" cy="7892235"/>
            <a:chOff x="0" y="0"/>
            <a:chExt cx="2169016" cy="26697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9016" cy="2669719"/>
            </a:xfrm>
            <a:custGeom>
              <a:avLst/>
              <a:gdLst/>
              <a:ahLst/>
              <a:cxnLst/>
              <a:rect l="l" t="t" r="r" b="b"/>
              <a:pathLst>
                <a:path w="2169016" h="2669719">
                  <a:moveTo>
                    <a:pt x="2044556" y="2669719"/>
                  </a:moveTo>
                  <a:lnTo>
                    <a:pt x="124460" y="2669719"/>
                  </a:lnTo>
                  <a:cubicBezTo>
                    <a:pt x="55880" y="2669719"/>
                    <a:pt x="0" y="2613839"/>
                    <a:pt x="0" y="25452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44556" y="0"/>
                  </a:lnTo>
                  <a:cubicBezTo>
                    <a:pt x="2113136" y="0"/>
                    <a:pt x="2169016" y="55880"/>
                    <a:pt x="2169016" y="124460"/>
                  </a:cubicBezTo>
                  <a:lnTo>
                    <a:pt x="2169016" y="2545259"/>
                  </a:lnTo>
                  <a:cubicBezTo>
                    <a:pt x="2169016" y="2613839"/>
                    <a:pt x="2113136" y="2669719"/>
                    <a:pt x="2044556" y="266971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591800" y="5787061"/>
            <a:ext cx="7380146" cy="4110907"/>
            <a:chOff x="0" y="-20743"/>
            <a:chExt cx="9208006" cy="5838425"/>
          </a:xfrm>
        </p:grpSpPr>
        <p:sp>
          <p:nvSpPr>
            <p:cNvPr id="5" name="TextBox 5"/>
            <p:cNvSpPr txBox="1"/>
            <p:nvPr/>
          </p:nvSpPr>
          <p:spPr>
            <a:xfrm>
              <a:off x="0" y="-20743"/>
              <a:ext cx="7813959" cy="5186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860"/>
                </a:lnSpc>
              </a:pPr>
              <a:r>
                <a:rPr lang="en-US" sz="3400" b="1" u="sng" spc="-65" dirty="0">
                  <a:solidFill>
                    <a:srgbClr val="191919"/>
                  </a:solidFill>
                  <a:latin typeface="Times Neue Roman" charset="0"/>
                </a:rPr>
                <a:t>SISTEMATIKA</a:t>
              </a:r>
              <a:r>
                <a:rPr lang="en-US" sz="3400" b="1" spc="-65" dirty="0">
                  <a:solidFill>
                    <a:srgbClr val="191919"/>
                  </a:solidFill>
                  <a:latin typeface="Times Neue Roman" charset="0"/>
                </a:rPr>
                <a:t> 2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47039"/>
              <a:ext cx="9208006" cy="51706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603016" indent="-603016" fontAlgn="auto">
                <a:spcAft>
                  <a:spcPts val="0"/>
                </a:spcAft>
                <a:buFontTx/>
                <a:buAutoNum type="alphaUcPeriod"/>
                <a:defRPr/>
              </a:pPr>
              <a:r>
                <a:rPr lang="en-US" altLang="zh-CN" sz="2800" b="1" dirty="0" err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Ringkasan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Peristiwa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Konkrit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(</a:t>
              </a:r>
              <a:r>
                <a:rPr lang="en-US" altLang="zh-CN" sz="2800" b="1" dirty="0" err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Kasus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Posisi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</a:p>
            <a:p>
              <a:pPr marL="603016" indent="-603016" fontAlgn="auto">
                <a:spcAft>
                  <a:spcPts val="0"/>
                </a:spcAft>
                <a:buFontTx/>
                <a:buAutoNum type="alphaUcPeriod"/>
                <a:defRPr/>
              </a:pPr>
              <a:r>
                <a:rPr lang="en-US" altLang="zh-CN" sz="2800" b="1" dirty="0" err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Fakta-Fakta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Hukum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</a:p>
            <a:p>
              <a:pPr marL="603016" indent="-603016" fontAlgn="auto">
                <a:spcAft>
                  <a:spcPts val="0"/>
                </a:spcAft>
                <a:buFontTx/>
                <a:buAutoNum type="alphaUcPeriod"/>
                <a:defRPr/>
              </a:pPr>
              <a:r>
                <a:rPr lang="en-US" altLang="zh-CN" sz="2800" b="1" dirty="0" err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Identifikasi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Isu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Hukum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yang </a:t>
              </a:r>
              <a:r>
                <a:rPr lang="en-US" altLang="zh-CN" sz="2800" b="1" dirty="0" err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Relevan</a:t>
              </a:r>
              <a:endPara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603016" indent="-603016" fontAlgn="auto">
                <a:spcAft>
                  <a:spcPts val="0"/>
                </a:spcAft>
                <a:buFontTx/>
                <a:buAutoNum type="alphaUcPeriod"/>
                <a:defRPr/>
              </a:pPr>
              <a:r>
                <a:rPr lang="en-US" altLang="zh-CN" sz="2800" b="1" dirty="0" err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Kaidah-kaidah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Hukum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yang </a:t>
              </a:r>
              <a:r>
                <a:rPr lang="en-US" altLang="zh-CN" sz="2800" b="1" dirty="0" err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Relevan</a:t>
              </a:r>
              <a:endPara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603016" indent="-603016" fontAlgn="auto">
                <a:spcAft>
                  <a:spcPts val="0"/>
                </a:spcAft>
                <a:buFontTx/>
                <a:buAutoNum type="alphaUcPeriod"/>
                <a:defRPr/>
              </a:pPr>
              <a:r>
                <a:rPr lang="en-US" altLang="zh-CN" sz="2800" b="1" dirty="0" err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Penerapan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Hukum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terhadap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Peristiwa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Konkrit</a:t>
              </a:r>
              <a:endPara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603016" indent="-603016" fontAlgn="auto">
                <a:spcAft>
                  <a:spcPts val="0"/>
                </a:spcAft>
                <a:buFontTx/>
                <a:buAutoNum type="alphaUcPeriod"/>
                <a:defRPr/>
              </a:pPr>
              <a:r>
                <a:rPr lang="en-US" altLang="zh-CN" sz="2800" b="1" dirty="0" err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Kesimpulan</a:t>
              </a:r>
              <a:endPara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603016" indent="-603016" fontAlgn="auto">
                <a:spcAft>
                  <a:spcPts val="0"/>
                </a:spcAft>
                <a:buFontTx/>
                <a:buAutoNum type="alphaUcPeriod"/>
                <a:defRPr/>
              </a:pPr>
              <a:r>
                <a:rPr lang="en-US" altLang="zh-CN" sz="2800" b="1" dirty="0" err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Rekomendasi</a:t>
              </a:r>
              <a:endParaRPr lang="en-US" sz="2800" b="1" dirty="0">
                <a:solidFill>
                  <a:srgbClr val="191919"/>
                </a:solidFill>
                <a:latin typeface="Arimo"/>
              </a:endParaRPr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1178608" y="2102298"/>
            <a:ext cx="5747803" cy="2719381"/>
            <a:chOff x="0" y="0"/>
            <a:chExt cx="1128903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t="-9265" b="-9265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2896775" y="2007048"/>
            <a:ext cx="7237825" cy="7478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endParaRPr sz="3400" b="1" dirty="0">
              <a:latin typeface="Times Neue Roman" charset="0"/>
            </a:endParaRPr>
          </a:p>
          <a:p>
            <a:pPr>
              <a:lnSpc>
                <a:spcPts val="3640"/>
              </a:lnSpc>
              <a:spcBef>
                <a:spcPct val="0"/>
              </a:spcBef>
            </a:pPr>
            <a:r>
              <a:rPr lang="en-US" sz="3400" b="1" dirty="0">
                <a:solidFill>
                  <a:srgbClr val="191919"/>
                </a:solidFill>
                <a:latin typeface="Times Neue Roman" charset="0"/>
              </a:rPr>
              <a:t>SISTEMATIKA 1</a:t>
            </a:r>
            <a:endParaRPr lang="en-US" sz="2600" dirty="0">
              <a:solidFill>
                <a:srgbClr val="191919"/>
              </a:solidFill>
              <a:latin typeface="Times Neue Roman" charset="0"/>
            </a:endParaRPr>
          </a:p>
          <a:p>
            <a:pPr marL="511936" indent="-511936" defTabSz="904524">
              <a:spcBef>
                <a:spcPts val="989"/>
              </a:spcBef>
              <a:buBlip>
                <a:blip r:embed="rId3"/>
              </a:buBlip>
              <a:defRPr/>
            </a:pPr>
            <a:r>
              <a:rPr lang="en-US" altLang="zh-CN" sz="2800" i="1" dirty="0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Identification</a:t>
            </a:r>
            <a:r>
              <a:rPr lang="en-US" altLang="zh-CN" sz="2800" dirty="0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altLang="zh-CN" sz="2800" dirty="0" err="1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identifikasi</a:t>
            </a:r>
            <a:r>
              <a:rPr lang="en-US" altLang="zh-CN" sz="2800" dirty="0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en-US" altLang="zh-CN" sz="2800" dirty="0" err="1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dari</a:t>
            </a:r>
            <a:r>
              <a:rPr lang="en-US" altLang="zh-CN" sz="2800" dirty="0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isu-isu</a:t>
            </a:r>
            <a:r>
              <a:rPr lang="en-US" altLang="zh-CN" sz="2800" dirty="0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hukum</a:t>
            </a:r>
            <a:r>
              <a:rPr lang="en-US" altLang="zh-CN" sz="2800" dirty="0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altLang="zh-CN" sz="2800" i="1" dirty="0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legal issues),</a:t>
            </a:r>
            <a:endParaRPr lang="en-US" altLang="zh-CN" sz="2800" dirty="0">
              <a:latin typeface="Times Neue Roman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11936" indent="-511936" defTabSz="904524">
              <a:spcBef>
                <a:spcPts val="989"/>
              </a:spcBef>
              <a:buBlip>
                <a:blip r:embed="rId3"/>
              </a:buBlip>
              <a:defRPr/>
            </a:pPr>
            <a:r>
              <a:rPr lang="en-US" altLang="zh-CN" sz="2800" i="1" dirty="0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Regulation; </a:t>
            </a:r>
            <a:r>
              <a:rPr lang="en-US" altLang="zh-CN" sz="2800" dirty="0" err="1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pencarian</a:t>
            </a:r>
            <a:r>
              <a:rPr lang="en-US" altLang="zh-CN" sz="2800" dirty="0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kaidah</a:t>
            </a:r>
            <a:r>
              <a:rPr lang="en-US" altLang="zh-CN" sz="2800" dirty="0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hukum</a:t>
            </a:r>
            <a:r>
              <a:rPr lang="en-US" altLang="zh-CN" sz="2800" dirty="0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altLang="zh-CN" sz="2800" dirty="0" err="1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relevan</a:t>
            </a:r>
            <a:endParaRPr lang="en-US" altLang="zh-CN" sz="2800" dirty="0">
              <a:latin typeface="Times Neue Roman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11936" indent="-511936" defTabSz="904524">
              <a:spcBef>
                <a:spcPts val="989"/>
              </a:spcBef>
              <a:buBlip>
                <a:blip r:embed="rId3"/>
              </a:buBlip>
              <a:defRPr/>
            </a:pPr>
            <a:r>
              <a:rPr lang="en-US" altLang="zh-CN" sz="2800" i="1" dirty="0" err="1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Aplication</a:t>
            </a:r>
            <a:r>
              <a:rPr lang="en-US" altLang="zh-CN" sz="2800" i="1" dirty="0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2800" dirty="0" err="1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penemuan</a:t>
            </a:r>
            <a:r>
              <a:rPr lang="en-US" altLang="zh-CN" sz="2800" dirty="0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hukum</a:t>
            </a:r>
            <a:r>
              <a:rPr lang="en-US" altLang="zh-CN" sz="2800" dirty="0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berupa</a:t>
            </a:r>
            <a:r>
              <a:rPr lang="en-US" altLang="zh-CN" sz="2800" dirty="0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tindakan</a:t>
            </a:r>
            <a:r>
              <a:rPr lang="en-US" altLang="zh-CN" sz="2800" dirty="0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mengaplikasikan</a:t>
            </a:r>
            <a:r>
              <a:rPr lang="en-US" altLang="zh-CN" sz="2800" dirty="0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kaidah</a:t>
            </a:r>
            <a:r>
              <a:rPr lang="en-US" altLang="zh-CN" sz="2800" dirty="0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hukum</a:t>
            </a:r>
            <a:r>
              <a:rPr lang="en-US" altLang="zh-CN" sz="2800" dirty="0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altLang="zh-CN" sz="2800" dirty="0" err="1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relevan</a:t>
            </a:r>
            <a:r>
              <a:rPr lang="en-US" altLang="zh-CN" sz="2800" i="1" dirty="0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dirty="0" err="1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premis</a:t>
            </a:r>
            <a:r>
              <a:rPr lang="en-US" altLang="zh-CN" sz="2800" dirty="0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 mayor) </a:t>
            </a:r>
            <a:r>
              <a:rPr lang="en-US" altLang="zh-CN" sz="2800" dirty="0" err="1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altLang="zh-CN" sz="2800" dirty="0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fakta-fakta</a:t>
            </a:r>
            <a:r>
              <a:rPr lang="en-US" altLang="zh-CN" sz="2800" dirty="0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pada</a:t>
            </a:r>
            <a:r>
              <a:rPr lang="en-US" altLang="zh-CN" sz="2800" dirty="0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persitiwa</a:t>
            </a:r>
            <a:r>
              <a:rPr lang="en-US" altLang="zh-CN" sz="2800" dirty="0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konkrit</a:t>
            </a:r>
            <a:r>
              <a:rPr lang="en-US" altLang="zh-CN" sz="2800" dirty="0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altLang="zh-CN" sz="2800" dirty="0" err="1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premis</a:t>
            </a:r>
            <a:r>
              <a:rPr lang="en-US" altLang="zh-CN" sz="2800" dirty="0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 minor).</a:t>
            </a:r>
          </a:p>
          <a:p>
            <a:pPr marL="511936" indent="-511936" defTabSz="904524">
              <a:spcBef>
                <a:spcPts val="989"/>
              </a:spcBef>
              <a:buBlip>
                <a:blip r:embed="rId3"/>
              </a:buBlip>
              <a:defRPr/>
            </a:pPr>
            <a:r>
              <a:rPr lang="en-US" altLang="zh-CN" sz="2800" i="1" dirty="0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Conclusion: </a:t>
            </a:r>
            <a:r>
              <a:rPr lang="en-US" altLang="zh-CN" sz="2800" dirty="0" err="1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kegiatan</a:t>
            </a:r>
            <a:r>
              <a:rPr lang="en-US" altLang="zh-CN" sz="2800" dirty="0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menarik</a:t>
            </a:r>
            <a:r>
              <a:rPr lang="en-US" altLang="zh-CN" sz="2800" dirty="0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kesimpulan</a:t>
            </a:r>
            <a:r>
              <a:rPr lang="en-US" altLang="zh-CN" sz="2800" dirty="0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hubungan</a:t>
            </a:r>
            <a:r>
              <a:rPr lang="en-US" altLang="zh-CN" sz="2800" dirty="0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antara</a:t>
            </a:r>
            <a:r>
              <a:rPr lang="en-US" altLang="zh-CN" sz="2800" dirty="0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fakta</a:t>
            </a:r>
            <a:r>
              <a:rPr lang="en-US" altLang="zh-CN" sz="2800" dirty="0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hukum</a:t>
            </a:r>
            <a:r>
              <a:rPr lang="en-US" altLang="zh-CN" sz="2800" dirty="0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altLang="zh-CN" sz="2800" dirty="0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kaidah</a:t>
            </a:r>
            <a:r>
              <a:rPr lang="en-US" altLang="zh-CN" sz="2800" dirty="0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hukum</a:t>
            </a:r>
            <a:r>
              <a:rPr lang="en-US" altLang="zh-CN" sz="2800" dirty="0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altLang="zh-CN" sz="2800" dirty="0" err="1"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relevan</a:t>
            </a:r>
            <a:endParaRPr lang="id-ID" altLang="zh-CN" sz="2800" dirty="0">
              <a:latin typeface="Times Neue Roman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11936" indent="-511936" defTabSz="904524">
              <a:spcBef>
                <a:spcPts val="989"/>
              </a:spcBef>
              <a:buBlip>
                <a:blip r:embed="rId3"/>
              </a:buBlip>
              <a:defRPr/>
            </a:pPr>
            <a:endParaRPr lang="id-ID" sz="2800" dirty="0">
              <a:solidFill>
                <a:srgbClr val="191919"/>
              </a:solidFill>
              <a:latin typeface="Times Neue Roman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11936" indent="-511936" defTabSz="904524">
              <a:spcBef>
                <a:spcPts val="989"/>
              </a:spcBef>
              <a:buBlip>
                <a:blip r:embed="rId3"/>
              </a:buBlip>
              <a:defRPr/>
            </a:pPr>
            <a:r>
              <a:rPr lang="id-ID" sz="4000" b="1" dirty="0">
                <a:solidFill>
                  <a:srgbClr val="191919"/>
                </a:solidFill>
                <a:latin typeface="Times Neue Roman" charset="0"/>
                <a:ea typeface="宋体" panose="02010600030101010101" pitchFamily="2" charset="-122"/>
                <a:cs typeface="Times New Roman" panose="02020603050405020304" pitchFamily="18" charset="0"/>
              </a:rPr>
              <a:t>Sistem IRAC</a:t>
            </a:r>
            <a:endParaRPr lang="en-US" sz="4000" b="1" dirty="0">
              <a:solidFill>
                <a:srgbClr val="191919"/>
              </a:solidFill>
              <a:latin typeface="Times Neue Roman" charset="0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028700" y="389032"/>
            <a:ext cx="16230600" cy="1031686"/>
            <a:chOff x="0" y="0"/>
            <a:chExt cx="10389482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389482" cy="660400"/>
            </a:xfrm>
            <a:custGeom>
              <a:avLst/>
              <a:gdLst/>
              <a:ahLst/>
              <a:cxnLst/>
              <a:rect l="l" t="t" r="r" b="b"/>
              <a:pathLst>
                <a:path w="10389482" h="660400">
                  <a:moveTo>
                    <a:pt x="1026502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65022" y="0"/>
                  </a:lnTo>
                  <a:cubicBezTo>
                    <a:pt x="10333603" y="0"/>
                    <a:pt x="10389482" y="55880"/>
                    <a:pt x="10389482" y="124460"/>
                  </a:cubicBezTo>
                  <a:lnTo>
                    <a:pt x="10389482" y="535940"/>
                  </a:lnTo>
                  <a:cubicBezTo>
                    <a:pt x="10389482" y="604520"/>
                    <a:pt x="10333603" y="660400"/>
                    <a:pt x="10265022" y="660400"/>
                  </a:cubicBezTo>
                  <a:close/>
                </a:path>
              </a:pathLst>
            </a:custGeom>
            <a:solidFill>
              <a:srgbClr val="4C38F2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716850" y="466725"/>
            <a:ext cx="16571150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n-US" sz="5000" spc="50">
                <a:solidFill>
                  <a:srgbClr val="FFFFFF"/>
                </a:solidFill>
                <a:latin typeface="Times Neue Roman"/>
              </a:rPr>
              <a:t>3. TEKNIK DAN STRATEGI ANALISA HUKUM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576" y="4821679"/>
            <a:ext cx="2868200" cy="546532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8600" y="1787624"/>
            <a:ext cx="8403368" cy="7892235"/>
            <a:chOff x="0" y="0"/>
            <a:chExt cx="2169016" cy="26697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9016" cy="2669719"/>
            </a:xfrm>
            <a:custGeom>
              <a:avLst/>
              <a:gdLst/>
              <a:ahLst/>
              <a:cxnLst/>
              <a:rect l="l" t="t" r="r" b="b"/>
              <a:pathLst>
                <a:path w="2169016" h="2669719">
                  <a:moveTo>
                    <a:pt x="2044556" y="2669719"/>
                  </a:moveTo>
                  <a:lnTo>
                    <a:pt x="124460" y="2669719"/>
                  </a:lnTo>
                  <a:cubicBezTo>
                    <a:pt x="55880" y="2669719"/>
                    <a:pt x="0" y="2613839"/>
                    <a:pt x="0" y="25452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44556" y="0"/>
                  </a:lnTo>
                  <a:cubicBezTo>
                    <a:pt x="2113136" y="0"/>
                    <a:pt x="2169016" y="55880"/>
                    <a:pt x="2169016" y="124460"/>
                  </a:cubicBezTo>
                  <a:lnTo>
                    <a:pt x="2169016" y="2545259"/>
                  </a:lnTo>
                  <a:cubicBezTo>
                    <a:pt x="2169016" y="2613839"/>
                    <a:pt x="2113136" y="2669719"/>
                    <a:pt x="2044556" y="266971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33400" y="5606086"/>
            <a:ext cx="7924800" cy="2715399"/>
            <a:chOff x="-951995" y="-20743"/>
            <a:chExt cx="10566401" cy="3620532"/>
          </a:xfrm>
        </p:grpSpPr>
        <p:sp>
          <p:nvSpPr>
            <p:cNvPr id="5" name="TextBox 5"/>
            <p:cNvSpPr txBox="1"/>
            <p:nvPr/>
          </p:nvSpPr>
          <p:spPr>
            <a:xfrm>
              <a:off x="-951995" y="-20743"/>
              <a:ext cx="10363201" cy="5099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2860"/>
                </a:lnSpc>
              </a:pPr>
              <a:r>
                <a:rPr lang="en-US" sz="3200" b="1" spc="-65" dirty="0">
                  <a:solidFill>
                    <a:srgbClr val="191919"/>
                  </a:solidFill>
                  <a:latin typeface="Times Neue Roman" charset="0"/>
                </a:rPr>
                <a:t>Langkah-</a:t>
              </a:r>
              <a:r>
                <a:rPr lang="en-US" sz="3200" b="1" spc="-65" dirty="0" err="1">
                  <a:solidFill>
                    <a:srgbClr val="191919"/>
                  </a:solidFill>
                  <a:latin typeface="Times Neue Roman" charset="0"/>
                </a:rPr>
                <a:t>langkah</a:t>
              </a:r>
              <a:r>
                <a:rPr lang="en-US" sz="3200" b="1" spc="-65" dirty="0">
                  <a:solidFill>
                    <a:srgbClr val="191919"/>
                  </a:solidFill>
                  <a:latin typeface="Times Neue Roman" charset="0"/>
                </a:rPr>
                <a:t> </a:t>
              </a:r>
              <a:r>
                <a:rPr lang="en-US" sz="3200" b="1" spc="-65" dirty="0" err="1">
                  <a:solidFill>
                    <a:srgbClr val="191919"/>
                  </a:solidFill>
                  <a:latin typeface="Times Neue Roman" charset="0"/>
                </a:rPr>
                <a:t>Penyusunan</a:t>
              </a:r>
              <a:r>
                <a:rPr lang="en-US" sz="3200" b="1" spc="-65" dirty="0">
                  <a:solidFill>
                    <a:srgbClr val="191919"/>
                  </a:solidFill>
                  <a:latin typeface="Times Neue Roman" charset="0"/>
                </a:rPr>
                <a:t> </a:t>
              </a:r>
              <a:r>
                <a:rPr lang="en-US" sz="3200" b="1" i="1" spc="-65" dirty="0">
                  <a:solidFill>
                    <a:srgbClr val="191919"/>
                  </a:solidFill>
                  <a:latin typeface="Times Neue Roman" charset="0"/>
                </a:rPr>
                <a:t>Legal</a:t>
              </a:r>
              <a:r>
                <a:rPr lang="id-ID" sz="3200" b="1" i="1" spc="-65" dirty="0">
                  <a:solidFill>
                    <a:srgbClr val="191919"/>
                  </a:solidFill>
                  <a:latin typeface="Times Neue Roman" charset="0"/>
                </a:rPr>
                <a:t> </a:t>
              </a:r>
              <a:r>
                <a:rPr lang="en-US" sz="3200" b="1" i="1" spc="-65" dirty="0">
                  <a:solidFill>
                    <a:srgbClr val="191919"/>
                  </a:solidFill>
                  <a:latin typeface="Times Neue Roman" charset="0"/>
                </a:rPr>
                <a:t>Opinion (1)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951995" y="824329"/>
              <a:ext cx="10566401" cy="27754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>
                <a:lnSpc>
                  <a:spcPts val="2659"/>
                </a:lnSpc>
                <a:buFont typeface="+mj-lt"/>
                <a:buAutoNum type="arabicPeriod"/>
              </a:pPr>
              <a:r>
                <a:rPr lang="en-US" sz="2800" dirty="0" err="1">
                  <a:solidFill>
                    <a:srgbClr val="191919"/>
                  </a:solidFill>
                  <a:latin typeface="Times Neue Roman" charset="0"/>
                </a:rPr>
                <a:t>Pengumpulan</a:t>
              </a:r>
              <a:r>
                <a:rPr lang="en-US" sz="2800" dirty="0">
                  <a:solidFill>
                    <a:srgbClr val="191919"/>
                  </a:solidFill>
                  <a:latin typeface="Times Neue Roman" charset="0"/>
                </a:rPr>
                <a:t> </a:t>
              </a:r>
              <a:r>
                <a:rPr lang="en-US" sz="2800" dirty="0" err="1">
                  <a:solidFill>
                    <a:srgbClr val="191919"/>
                  </a:solidFill>
                  <a:latin typeface="Times Neue Roman" charset="0"/>
                </a:rPr>
                <a:t>Fakta</a:t>
              </a:r>
              <a:endParaRPr lang="en-US" sz="2800" dirty="0">
                <a:solidFill>
                  <a:srgbClr val="191919"/>
                </a:solidFill>
                <a:latin typeface="Times Neue Roman" charset="0"/>
              </a:endParaRPr>
            </a:p>
            <a:p>
              <a:pPr marL="457200" indent="-457200">
                <a:lnSpc>
                  <a:spcPts val="2659"/>
                </a:lnSpc>
                <a:buFont typeface="+mj-lt"/>
                <a:buAutoNum type="arabicPeriod"/>
              </a:pPr>
              <a:r>
                <a:rPr lang="en-US" sz="2800" dirty="0" err="1">
                  <a:solidFill>
                    <a:srgbClr val="191919"/>
                  </a:solidFill>
                  <a:latin typeface="Times Neue Roman" charset="0"/>
                </a:rPr>
                <a:t>Klasifikasi</a:t>
              </a:r>
              <a:r>
                <a:rPr lang="en-US" sz="2800" dirty="0">
                  <a:solidFill>
                    <a:srgbClr val="191919"/>
                  </a:solidFill>
                  <a:latin typeface="Times Neue Roman" charset="0"/>
                </a:rPr>
                <a:t> </a:t>
              </a:r>
              <a:r>
                <a:rPr lang="en-US" sz="2800" dirty="0" err="1">
                  <a:solidFill>
                    <a:srgbClr val="191919"/>
                  </a:solidFill>
                  <a:latin typeface="Times Neue Roman" charset="0"/>
                </a:rPr>
                <a:t>Hakekat</a:t>
              </a:r>
              <a:r>
                <a:rPr lang="en-US" sz="2800" dirty="0">
                  <a:solidFill>
                    <a:srgbClr val="191919"/>
                  </a:solidFill>
                  <a:latin typeface="Times Neue Roman" charset="0"/>
                </a:rPr>
                <a:t> </a:t>
              </a:r>
              <a:r>
                <a:rPr lang="en-US" sz="2800" dirty="0" err="1">
                  <a:solidFill>
                    <a:srgbClr val="191919"/>
                  </a:solidFill>
                  <a:latin typeface="Times Neue Roman" charset="0"/>
                </a:rPr>
                <a:t>Permasalahan</a:t>
              </a:r>
              <a:r>
                <a:rPr lang="en-US" sz="2800" dirty="0">
                  <a:solidFill>
                    <a:srgbClr val="191919"/>
                  </a:solidFill>
                  <a:latin typeface="Times Neue Roman" charset="0"/>
                </a:rPr>
                <a:t> </a:t>
              </a:r>
              <a:r>
                <a:rPr lang="en-US" sz="2800" dirty="0" err="1">
                  <a:solidFill>
                    <a:srgbClr val="191919"/>
                  </a:solidFill>
                  <a:latin typeface="Times Neue Roman" charset="0"/>
                </a:rPr>
                <a:t>Hukum</a:t>
              </a:r>
              <a:endParaRPr lang="en-US" sz="2800" dirty="0">
                <a:solidFill>
                  <a:srgbClr val="191919"/>
                </a:solidFill>
                <a:latin typeface="Times Neue Roman" charset="0"/>
              </a:endParaRPr>
            </a:p>
            <a:p>
              <a:pPr marL="457200" indent="-457200">
                <a:lnSpc>
                  <a:spcPts val="2659"/>
                </a:lnSpc>
                <a:buFont typeface="+mj-lt"/>
                <a:buAutoNum type="arabicPeriod"/>
              </a:pPr>
              <a:r>
                <a:rPr lang="en-US" sz="2800" dirty="0" err="1">
                  <a:solidFill>
                    <a:srgbClr val="191919"/>
                  </a:solidFill>
                  <a:latin typeface="Times Neue Roman" charset="0"/>
                </a:rPr>
                <a:t>Identifikasi</a:t>
              </a:r>
              <a:r>
                <a:rPr lang="en-US" sz="2800" dirty="0">
                  <a:solidFill>
                    <a:srgbClr val="191919"/>
                  </a:solidFill>
                  <a:latin typeface="Times Neue Roman" charset="0"/>
                </a:rPr>
                <a:t> </a:t>
              </a:r>
              <a:r>
                <a:rPr lang="en-US" sz="2800" dirty="0" err="1">
                  <a:solidFill>
                    <a:srgbClr val="191919"/>
                  </a:solidFill>
                  <a:latin typeface="Times Neue Roman" charset="0"/>
                </a:rPr>
                <a:t>dan</a:t>
              </a:r>
              <a:r>
                <a:rPr lang="en-US" sz="2800" dirty="0">
                  <a:solidFill>
                    <a:srgbClr val="191919"/>
                  </a:solidFill>
                  <a:latin typeface="Times Neue Roman" charset="0"/>
                </a:rPr>
                <a:t> </a:t>
              </a:r>
              <a:r>
                <a:rPr lang="en-US" sz="2800" dirty="0" err="1">
                  <a:solidFill>
                    <a:srgbClr val="191919"/>
                  </a:solidFill>
                  <a:latin typeface="Times Neue Roman" charset="0"/>
                </a:rPr>
                <a:t>Pemilihan</a:t>
              </a:r>
              <a:r>
                <a:rPr lang="en-US" sz="2800" dirty="0">
                  <a:solidFill>
                    <a:srgbClr val="191919"/>
                  </a:solidFill>
                  <a:latin typeface="Times Neue Roman" charset="0"/>
                </a:rPr>
                <a:t> </a:t>
              </a:r>
              <a:r>
                <a:rPr lang="en-US" sz="2800" dirty="0" err="1">
                  <a:solidFill>
                    <a:srgbClr val="191919"/>
                  </a:solidFill>
                  <a:latin typeface="Times Neue Roman" charset="0"/>
                </a:rPr>
                <a:t>Isu</a:t>
              </a:r>
              <a:r>
                <a:rPr lang="en-US" sz="2800" dirty="0">
                  <a:solidFill>
                    <a:srgbClr val="191919"/>
                  </a:solidFill>
                  <a:latin typeface="Times Neue Roman" charset="0"/>
                </a:rPr>
                <a:t> </a:t>
              </a:r>
              <a:r>
                <a:rPr lang="en-US" sz="2800" dirty="0" err="1">
                  <a:solidFill>
                    <a:srgbClr val="191919"/>
                  </a:solidFill>
                  <a:latin typeface="Times Neue Roman" charset="0"/>
                </a:rPr>
                <a:t>Hukum</a:t>
              </a:r>
              <a:r>
                <a:rPr lang="en-US" sz="2800" dirty="0">
                  <a:solidFill>
                    <a:srgbClr val="191919"/>
                  </a:solidFill>
                  <a:latin typeface="Times Neue Roman" charset="0"/>
                </a:rPr>
                <a:t> yang </a:t>
              </a:r>
              <a:r>
                <a:rPr lang="en-US" sz="2800" dirty="0" err="1">
                  <a:solidFill>
                    <a:srgbClr val="191919"/>
                  </a:solidFill>
                  <a:latin typeface="Times Neue Roman" charset="0"/>
                </a:rPr>
                <a:t>Relevan</a:t>
              </a:r>
              <a:r>
                <a:rPr lang="en-US" sz="2800" dirty="0">
                  <a:solidFill>
                    <a:srgbClr val="191919"/>
                  </a:solidFill>
                  <a:latin typeface="Times Neue Roman" charset="0"/>
                </a:rPr>
                <a:t> </a:t>
              </a:r>
            </a:p>
            <a:p>
              <a:pPr marL="457200" indent="-457200">
                <a:lnSpc>
                  <a:spcPts val="2659"/>
                </a:lnSpc>
                <a:buFont typeface="+mj-lt"/>
                <a:buAutoNum type="arabicPeriod"/>
              </a:pPr>
              <a:r>
                <a:rPr lang="en-US" sz="2800" dirty="0" err="1">
                  <a:solidFill>
                    <a:srgbClr val="191919"/>
                  </a:solidFill>
                  <a:latin typeface="Times Neue Roman" charset="0"/>
                </a:rPr>
                <a:t>Penemuan</a:t>
              </a:r>
              <a:r>
                <a:rPr lang="en-US" sz="2800" dirty="0">
                  <a:solidFill>
                    <a:srgbClr val="191919"/>
                  </a:solidFill>
                  <a:latin typeface="Times Neue Roman" charset="0"/>
                </a:rPr>
                <a:t> </a:t>
              </a:r>
              <a:r>
                <a:rPr lang="en-US" sz="2800" dirty="0" err="1">
                  <a:solidFill>
                    <a:srgbClr val="191919"/>
                  </a:solidFill>
                  <a:latin typeface="Times Neue Roman" charset="0"/>
                </a:rPr>
                <a:t>Kaidah-kaidah</a:t>
              </a:r>
              <a:r>
                <a:rPr lang="en-US" sz="2800" dirty="0">
                  <a:solidFill>
                    <a:srgbClr val="191919"/>
                  </a:solidFill>
                  <a:latin typeface="Times Neue Roman" charset="0"/>
                </a:rPr>
                <a:t> </a:t>
              </a:r>
              <a:r>
                <a:rPr lang="en-US" sz="2800" dirty="0" err="1">
                  <a:solidFill>
                    <a:srgbClr val="191919"/>
                  </a:solidFill>
                  <a:latin typeface="Times Neue Roman" charset="0"/>
                </a:rPr>
                <a:t>Hukum</a:t>
              </a:r>
              <a:r>
                <a:rPr lang="en-US" sz="2800" dirty="0">
                  <a:solidFill>
                    <a:srgbClr val="191919"/>
                  </a:solidFill>
                  <a:latin typeface="Times Neue Roman" charset="0"/>
                </a:rPr>
                <a:t> yang </a:t>
              </a:r>
              <a:r>
                <a:rPr lang="en-US" sz="2800" dirty="0" err="1">
                  <a:solidFill>
                    <a:srgbClr val="191919"/>
                  </a:solidFill>
                  <a:latin typeface="Times Neue Roman" charset="0"/>
                </a:rPr>
                <a:t>Relevan</a:t>
              </a:r>
              <a:r>
                <a:rPr lang="en-US" sz="2800" dirty="0">
                  <a:solidFill>
                    <a:srgbClr val="191919"/>
                  </a:solidFill>
                  <a:latin typeface="Times Neue Roman" charset="0"/>
                </a:rPr>
                <a:t> </a:t>
              </a:r>
            </a:p>
            <a:p>
              <a:pPr marL="457200" indent="-457200">
                <a:lnSpc>
                  <a:spcPts val="2659"/>
                </a:lnSpc>
                <a:buFont typeface="+mj-lt"/>
                <a:buAutoNum type="arabicPeriod"/>
              </a:pPr>
              <a:r>
                <a:rPr lang="en-US" sz="2800" dirty="0" err="1">
                  <a:solidFill>
                    <a:srgbClr val="191919"/>
                  </a:solidFill>
                  <a:latin typeface="Times Neue Roman" charset="0"/>
                </a:rPr>
                <a:t>Penerapan</a:t>
              </a:r>
              <a:r>
                <a:rPr lang="en-US" sz="2800" dirty="0">
                  <a:solidFill>
                    <a:srgbClr val="191919"/>
                  </a:solidFill>
                  <a:latin typeface="Times Neue Roman" charset="0"/>
                </a:rPr>
                <a:t> </a:t>
              </a:r>
              <a:r>
                <a:rPr lang="en-US" sz="2800" dirty="0" err="1">
                  <a:solidFill>
                    <a:srgbClr val="191919"/>
                  </a:solidFill>
                  <a:latin typeface="Times Neue Roman" charset="0"/>
                </a:rPr>
                <a:t>Hukum</a:t>
              </a:r>
              <a:r>
                <a:rPr lang="en-US" sz="2800" dirty="0">
                  <a:solidFill>
                    <a:srgbClr val="191919"/>
                  </a:solidFill>
                  <a:latin typeface="Times Neue Roman" charset="0"/>
                </a:rPr>
                <a:t> </a:t>
              </a:r>
            </a:p>
            <a:p>
              <a:pPr marL="457200" indent="-457200">
                <a:lnSpc>
                  <a:spcPts val="2660"/>
                </a:lnSpc>
                <a:spcBef>
                  <a:spcPct val="0"/>
                </a:spcBef>
                <a:buFont typeface="+mj-lt"/>
                <a:buAutoNum type="arabicPeriod"/>
              </a:pPr>
              <a:r>
                <a:rPr lang="en-US" sz="2800" dirty="0" err="1">
                  <a:solidFill>
                    <a:srgbClr val="191919"/>
                  </a:solidFill>
                  <a:latin typeface="Times Neue Roman" charset="0"/>
                </a:rPr>
                <a:t>Kesimpulan</a:t>
              </a:r>
              <a:r>
                <a:rPr lang="en-US" sz="2800" dirty="0">
                  <a:solidFill>
                    <a:srgbClr val="191919"/>
                  </a:solidFill>
                  <a:latin typeface="Times Neue Roman" charset="0"/>
                </a:rPr>
                <a:t> </a:t>
              </a:r>
              <a:r>
                <a:rPr lang="en-US" sz="2800" dirty="0" err="1">
                  <a:solidFill>
                    <a:srgbClr val="191919"/>
                  </a:solidFill>
                  <a:latin typeface="Times Neue Roman" charset="0"/>
                </a:rPr>
                <a:t>dan</a:t>
              </a:r>
              <a:r>
                <a:rPr lang="en-US" sz="2800" dirty="0">
                  <a:solidFill>
                    <a:srgbClr val="191919"/>
                  </a:solidFill>
                  <a:latin typeface="Times Neue Roman" charset="0"/>
                </a:rPr>
                <a:t> </a:t>
              </a:r>
              <a:r>
                <a:rPr lang="en-US" sz="2800" dirty="0" err="1">
                  <a:solidFill>
                    <a:srgbClr val="191919"/>
                  </a:solidFill>
                  <a:latin typeface="Times Neue Roman" charset="0"/>
                </a:rPr>
                <a:t>Rekomendasi</a:t>
              </a:r>
              <a:r>
                <a:rPr lang="en-US" sz="2800" dirty="0">
                  <a:solidFill>
                    <a:srgbClr val="191919"/>
                  </a:solidFill>
                  <a:latin typeface="Times Neue Roman" charset="0"/>
                </a:rPr>
                <a:t> </a:t>
              </a:r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360062" y="2102298"/>
            <a:ext cx="5747803" cy="3233099"/>
            <a:chOff x="0" y="0"/>
            <a:chExt cx="1128903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t="-9376" b="-9376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8991600" y="2400300"/>
            <a:ext cx="9427432" cy="41302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endParaRPr dirty="0"/>
          </a:p>
          <a:p>
            <a:pPr>
              <a:lnSpc>
                <a:spcPts val="3640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191919"/>
                </a:solidFill>
                <a:latin typeface="Times Neue Roman" charset="0"/>
              </a:rPr>
              <a:t>Kemampuan</a:t>
            </a:r>
            <a:r>
              <a:rPr lang="en-US" sz="3200" b="1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Times Neue Roman" charset="0"/>
              </a:rPr>
              <a:t>Pendukung</a:t>
            </a:r>
            <a:r>
              <a:rPr lang="en-US" sz="3200" b="1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Times Neue Roman" charset="0"/>
              </a:rPr>
              <a:t>Penyusunan</a:t>
            </a:r>
            <a:r>
              <a:rPr lang="en-US" sz="3200" b="1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200" b="1" i="1" dirty="0">
                <a:solidFill>
                  <a:srgbClr val="191919"/>
                </a:solidFill>
                <a:latin typeface="Times Neue Roman" charset="0"/>
              </a:rPr>
              <a:t>Legal Opinion</a:t>
            </a:r>
            <a:endParaRPr lang="en-US" sz="2600" dirty="0">
              <a:solidFill>
                <a:srgbClr val="191919"/>
              </a:solidFill>
              <a:latin typeface="Muli Regular Bold"/>
            </a:endParaRPr>
          </a:p>
          <a:p>
            <a:pPr marL="457200" indent="-457200">
              <a:lnSpc>
                <a:spcPts val="364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Kemampuan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melakukan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penafsiran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konstruksi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hukum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;</a:t>
            </a:r>
          </a:p>
          <a:p>
            <a:pPr marL="457200" indent="-457200">
              <a:lnSpc>
                <a:spcPts val="364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Kemampuan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investigasi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yang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baik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;</a:t>
            </a:r>
          </a:p>
          <a:p>
            <a:pPr marL="457200" indent="-457200">
              <a:lnSpc>
                <a:spcPts val="364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Memahami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legal reasoning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legal due diligence;</a:t>
            </a:r>
          </a:p>
          <a:p>
            <a:pPr marL="457200" indent="-457200">
              <a:lnSpc>
                <a:spcPts val="364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Memahami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dasar-dasar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legal research;</a:t>
            </a:r>
          </a:p>
          <a:p>
            <a:pPr marL="457200" indent="-457200">
              <a:lnSpc>
                <a:spcPts val="364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Memahami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tehnik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studi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kepustakaan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/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literatur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;</a:t>
            </a:r>
          </a:p>
          <a:p>
            <a:pPr marL="457200" indent="-457200">
              <a:lnSpc>
                <a:spcPts val="364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Dukungan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ketersediaan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bahan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pustaka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;</a:t>
            </a:r>
          </a:p>
          <a:p>
            <a:pPr marL="457200" indent="-457200">
              <a:lnSpc>
                <a:spcPts val="364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Penguasaan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doktrin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teori-teori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hukum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yang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relevan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.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28700" y="389032"/>
            <a:ext cx="16230600" cy="1031686"/>
            <a:chOff x="0" y="0"/>
            <a:chExt cx="10389482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389482" cy="660400"/>
            </a:xfrm>
            <a:custGeom>
              <a:avLst/>
              <a:gdLst/>
              <a:ahLst/>
              <a:cxnLst/>
              <a:rect l="l" t="t" r="r" b="b"/>
              <a:pathLst>
                <a:path w="10389482" h="660400">
                  <a:moveTo>
                    <a:pt x="1026502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65022" y="0"/>
                  </a:lnTo>
                  <a:cubicBezTo>
                    <a:pt x="10333603" y="0"/>
                    <a:pt x="10389482" y="55880"/>
                    <a:pt x="10389482" y="124460"/>
                  </a:cubicBezTo>
                  <a:lnTo>
                    <a:pt x="10389482" y="535940"/>
                  </a:lnTo>
                  <a:cubicBezTo>
                    <a:pt x="10389482" y="604520"/>
                    <a:pt x="10333603" y="660400"/>
                    <a:pt x="10265022" y="660400"/>
                  </a:cubicBezTo>
                  <a:close/>
                </a:path>
              </a:pathLst>
            </a:custGeom>
            <a:solidFill>
              <a:srgbClr val="4C38F2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716850" y="466725"/>
            <a:ext cx="16571150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n-US" sz="5000" spc="50">
                <a:solidFill>
                  <a:srgbClr val="FFFFFF"/>
                </a:solidFill>
                <a:latin typeface="Times Neue Roman"/>
              </a:rPr>
              <a:t>3. TEKNIK DAN STRATEGI ANALISA HUKUM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5971" y="1028700"/>
            <a:ext cx="17933574" cy="5625366"/>
            <a:chOff x="0" y="0"/>
            <a:chExt cx="5490351" cy="15174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1517422"/>
            </a:xfrm>
            <a:custGeom>
              <a:avLst/>
              <a:gdLst/>
              <a:ahLst/>
              <a:cxnLst/>
              <a:rect l="l" t="t" r="r" b="b"/>
              <a:pathLst>
                <a:path w="5490351" h="1517422">
                  <a:moveTo>
                    <a:pt x="5365891" y="1517422"/>
                  </a:moveTo>
                  <a:lnTo>
                    <a:pt x="124460" y="1517422"/>
                  </a:lnTo>
                  <a:cubicBezTo>
                    <a:pt x="55880" y="1517422"/>
                    <a:pt x="0" y="1461542"/>
                    <a:pt x="0" y="13929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392962"/>
                  </a:lnTo>
                  <a:cubicBezTo>
                    <a:pt x="5490351" y="1461542"/>
                    <a:pt x="5434471" y="1517422"/>
                    <a:pt x="5365891" y="15174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88455" y="1739900"/>
            <a:ext cx="17911090" cy="49141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00"/>
              </a:lnSpc>
            </a:pPr>
            <a:r>
              <a:rPr lang="en-US" sz="3200" b="1" dirty="0" err="1">
                <a:solidFill>
                  <a:srgbClr val="191919"/>
                </a:solidFill>
                <a:latin typeface="Times Neue Roman" charset="0"/>
              </a:rPr>
              <a:t>Prinsip</a:t>
            </a:r>
            <a:r>
              <a:rPr lang="en-US" sz="3200" b="1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Times Neue Roman" charset="0"/>
              </a:rPr>
              <a:t>Prinsip</a:t>
            </a:r>
            <a:r>
              <a:rPr lang="en-US" sz="3200" b="1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Times Neue Roman" charset="0"/>
              </a:rPr>
              <a:t>Pembuatan</a:t>
            </a:r>
            <a:r>
              <a:rPr lang="en-US" sz="3200" b="1" dirty="0">
                <a:solidFill>
                  <a:srgbClr val="191919"/>
                </a:solidFill>
                <a:latin typeface="Times Neue Roman" charset="0"/>
              </a:rPr>
              <a:t> LO</a:t>
            </a:r>
          </a:p>
          <a:p>
            <a:pPr algn="just">
              <a:lnSpc>
                <a:spcPts val="3900"/>
              </a:lnSpc>
            </a:pPr>
            <a:r>
              <a:rPr lang="en-US" sz="3200" dirty="0">
                <a:solidFill>
                  <a:srgbClr val="191919"/>
                </a:solidFill>
                <a:latin typeface="Times Neue Roman" charset="0"/>
              </a:rPr>
              <a:t>(</a:t>
            </a:r>
            <a:r>
              <a:rPr lang="en-US" sz="3200" dirty="0" err="1">
                <a:solidFill>
                  <a:srgbClr val="191919"/>
                </a:solidFill>
                <a:latin typeface="Times Neue Roman" charset="0"/>
              </a:rPr>
              <a:t>Priyono</a:t>
            </a:r>
            <a:r>
              <a:rPr lang="en-US" sz="3200" dirty="0">
                <a:solidFill>
                  <a:srgbClr val="191919"/>
                </a:solidFill>
                <a:latin typeface="Times Neue Roman" charset="0"/>
              </a:rPr>
              <a:t> &amp; </a:t>
            </a:r>
            <a:r>
              <a:rPr lang="en-US" sz="3200" dirty="0" err="1">
                <a:solidFill>
                  <a:srgbClr val="191919"/>
                </a:solidFill>
                <a:latin typeface="Times Neue Roman" charset="0"/>
              </a:rPr>
              <a:t>Benuf</a:t>
            </a:r>
            <a:r>
              <a:rPr lang="en-US" sz="3200" dirty="0">
                <a:solidFill>
                  <a:srgbClr val="191919"/>
                </a:solidFill>
                <a:latin typeface="Times Neue Roman" charset="0"/>
              </a:rPr>
              <a:t>, 2020)</a:t>
            </a:r>
          </a:p>
          <a:p>
            <a:pPr marL="226131" indent="-226131" algn="just" defTabSz="904524">
              <a:spcBef>
                <a:spcPts val="989"/>
              </a:spcBef>
              <a:buFont typeface="Arial" panose="020B0604020202020204" pitchFamily="34" charset="0"/>
              <a:buChar char="•"/>
              <a:defRPr/>
            </a:pP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mendasarkan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formal</a:t>
            </a:r>
          </a:p>
          <a:p>
            <a:pPr marL="226131" indent="-226131" algn="just" defTabSz="904524">
              <a:spcBef>
                <a:spcPts val="989"/>
              </a:spcBef>
              <a:buFont typeface="Arial" panose="020B0604020202020204" pitchFamily="34" charset="0"/>
              <a:buChar char="•"/>
              <a:defRPr/>
            </a:pP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Disampaikan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lugas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tegas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tata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benar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sistematis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6131" indent="-226131" algn="just" defTabSz="904524">
              <a:spcBef>
                <a:spcPts val="989"/>
              </a:spcBef>
              <a:buFont typeface="Arial" panose="020B0604020202020204" pitchFamily="34" charset="0"/>
              <a:buChar char="•"/>
              <a:defRPr/>
            </a:pP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jaminan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terjadinya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keadaan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131" indent="-226131" algn="just" defTabSz="904524">
              <a:spcBef>
                <a:spcPts val="989"/>
              </a:spcBef>
              <a:buFont typeface="Arial" panose="020B0604020202020204" pitchFamily="34" charset="0"/>
              <a:buChar char="•"/>
              <a:defRPr/>
            </a:pP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jujur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lengkap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04524">
              <a:spcBef>
                <a:spcPts val="989"/>
              </a:spcBef>
              <a:defRPr/>
            </a:pPr>
            <a:r>
              <a:rPr lang="en-ID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Legal Opinion is not about we like, but about what law favour most</a:t>
            </a:r>
          </a:p>
          <a:p>
            <a:pPr algn="just" defTabSz="904524">
              <a:spcBef>
                <a:spcPts val="989"/>
              </a:spcBef>
              <a:defRPr/>
            </a:pPr>
            <a:r>
              <a:rPr lang="en-ID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Legal Opinion is about what is right, not who is right</a:t>
            </a:r>
          </a:p>
          <a:p>
            <a:pPr marL="226131" indent="-226131" algn="just" defTabSz="904524">
              <a:spcBef>
                <a:spcPts val="989"/>
              </a:spcBef>
              <a:buFont typeface="Arial" panose="020B0604020202020204" pitchFamily="34" charset="0"/>
              <a:buChar char="•"/>
              <a:defRPr/>
            </a:pP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mengikat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advokat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Klien</a:t>
            </a:r>
            <a:endParaRPr lang="en-US" sz="2800" dirty="0">
              <a:solidFill>
                <a:srgbClr val="191919"/>
              </a:solidFill>
              <a:latin typeface="Times Neue Roman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389032"/>
            <a:ext cx="16230600" cy="1031686"/>
            <a:chOff x="0" y="0"/>
            <a:chExt cx="10389482" cy="66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389482" cy="660400"/>
            </a:xfrm>
            <a:custGeom>
              <a:avLst/>
              <a:gdLst/>
              <a:ahLst/>
              <a:cxnLst/>
              <a:rect l="l" t="t" r="r" b="b"/>
              <a:pathLst>
                <a:path w="10389482" h="660400">
                  <a:moveTo>
                    <a:pt x="1026502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65022" y="0"/>
                  </a:lnTo>
                  <a:cubicBezTo>
                    <a:pt x="10333603" y="0"/>
                    <a:pt x="10389482" y="55880"/>
                    <a:pt x="10389482" y="124460"/>
                  </a:cubicBezTo>
                  <a:lnTo>
                    <a:pt x="10389482" y="535940"/>
                  </a:lnTo>
                  <a:cubicBezTo>
                    <a:pt x="10389482" y="604520"/>
                    <a:pt x="10333603" y="660400"/>
                    <a:pt x="10265022" y="660400"/>
                  </a:cubicBezTo>
                  <a:close/>
                </a:path>
              </a:pathLst>
            </a:custGeom>
            <a:solidFill>
              <a:srgbClr val="4C38F2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716850" y="466725"/>
            <a:ext cx="16571150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n-US" sz="5000" spc="50">
                <a:solidFill>
                  <a:srgbClr val="FFFFFF"/>
                </a:solidFill>
                <a:latin typeface="Times Neue Roman"/>
              </a:rPr>
              <a:t>3. TEKNIK DAN STRATEGI ANALISA HUKUM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305801" y="6624117"/>
            <a:ext cx="8953500" cy="478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3200" b="1" dirty="0" err="1">
                <a:solidFill>
                  <a:srgbClr val="191919"/>
                </a:solidFill>
                <a:latin typeface="Times Neue Roman" charset="0"/>
              </a:rPr>
              <a:t>Prinsip</a:t>
            </a:r>
            <a:r>
              <a:rPr lang="en-US" sz="3200" b="1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Times Neue Roman" charset="0"/>
              </a:rPr>
              <a:t>Dasar</a:t>
            </a:r>
            <a:r>
              <a:rPr lang="en-US" sz="3200" b="1" dirty="0">
                <a:solidFill>
                  <a:srgbClr val="191919"/>
                </a:solidFill>
                <a:latin typeface="Times Neue Roman" charset="0"/>
              </a:rPr>
              <a:t> LO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970" y="6621295"/>
            <a:ext cx="2464975" cy="34725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22372" y="7117616"/>
            <a:ext cx="156656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 defTabSz="903288">
              <a:buFont typeface="Arial" charset="0"/>
              <a:buChar char="•"/>
            </a:pP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Menguji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fakta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fakta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invalid,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pendapat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invalid;</a:t>
            </a:r>
          </a:p>
          <a:p>
            <a:pPr marL="225425" indent="-225425" defTabSz="903288">
              <a:buFont typeface="Arial" charset="0"/>
              <a:buChar char="•"/>
            </a:pP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Menguji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pertanyaan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invalid,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pendapat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invalid;</a:t>
            </a:r>
          </a:p>
          <a:p>
            <a:pPr marL="225425" indent="-225425" defTabSz="903288">
              <a:buFont typeface="Arial" charset="0"/>
              <a:buChar char="•"/>
            </a:pP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ternyata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advokat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tahu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fakta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diajukan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klien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berdasar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profesi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LO;</a:t>
            </a:r>
          </a:p>
          <a:p>
            <a:pPr marL="225425" indent="-225425" defTabSz="903288">
              <a:buFont typeface="Arial" charset="0"/>
              <a:buChar char="•"/>
            </a:pP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Asumsi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boleh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mengenyampingkan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fakta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25425" indent="-225425" defTabSz="903288">
              <a:buFont typeface="Arial" charset="0"/>
              <a:buChar char="•"/>
            </a:pP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Advokat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mencantumkan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dibuat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asumsi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diberikan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klien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fakta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lain di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luar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dianalisa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mempengaruhi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isi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LO,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analisa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altLang="id-ID" sz="2400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ID" altLang="id-ID" sz="2400" dirty="0">
                <a:latin typeface="Times New Roman" pitchFamily="18" charset="0"/>
                <a:cs typeface="Times New Roman" pitchFamily="18" charset="0"/>
              </a:rPr>
              <a:t> di Indonesia.</a:t>
            </a:r>
            <a:endParaRPr lang="en-US" altLang="id-ID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07870" y="2038334"/>
            <a:ext cx="10651430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079"/>
              </a:lnSpc>
            </a:pPr>
            <a:r>
              <a:rPr lang="en-US" sz="3800" b="1" spc="-67" dirty="0" err="1">
                <a:solidFill>
                  <a:srgbClr val="191919"/>
                </a:solidFill>
                <a:latin typeface="Times Neue Roman" charset="0"/>
              </a:rPr>
              <a:t>Kegiatan</a:t>
            </a:r>
            <a:r>
              <a:rPr lang="en-US" sz="3800" b="1" spc="-67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800" b="1" spc="-67" dirty="0" err="1">
                <a:solidFill>
                  <a:srgbClr val="191919"/>
                </a:solidFill>
                <a:latin typeface="Times Neue Roman" charset="0"/>
              </a:rPr>
              <a:t>Pokok</a:t>
            </a:r>
            <a:r>
              <a:rPr lang="en-US" sz="3800" b="1" spc="-67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800" b="1" spc="-67" dirty="0" err="1">
                <a:solidFill>
                  <a:srgbClr val="191919"/>
                </a:solidFill>
                <a:latin typeface="Times Neue Roman" charset="0"/>
              </a:rPr>
              <a:t>dalam</a:t>
            </a:r>
            <a:r>
              <a:rPr lang="en-US" sz="3800" b="1" spc="-67" dirty="0">
                <a:solidFill>
                  <a:srgbClr val="191919"/>
                </a:solidFill>
                <a:latin typeface="Times Neue Roman" charset="0"/>
              </a:rPr>
              <a:t> Proses </a:t>
            </a:r>
            <a:r>
              <a:rPr lang="en-US" sz="3800" b="1" i="1" spc="-67" dirty="0">
                <a:solidFill>
                  <a:srgbClr val="191919"/>
                </a:solidFill>
                <a:latin typeface="Times Neue Roman" charset="0"/>
              </a:rPr>
              <a:t>Legal Opinion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607870" y="2766398"/>
            <a:ext cx="1168013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640"/>
              </a:lnSpc>
              <a:buFont typeface="Arial" pitchFamily="34" charset="0"/>
              <a:buChar char="•"/>
            </a:pPr>
            <a:r>
              <a:rPr lang="id-ID" sz="2600" b="1" i="1" dirty="0">
                <a:solidFill>
                  <a:srgbClr val="191919"/>
                </a:solidFill>
                <a:latin typeface="Times Neue Roman" charset="0"/>
              </a:rPr>
              <a:t>S</a:t>
            </a:r>
            <a:r>
              <a:rPr lang="en-US" sz="3200" b="1" i="1" dirty="0" err="1">
                <a:solidFill>
                  <a:srgbClr val="191919"/>
                </a:solidFill>
                <a:latin typeface="Times Neue Roman" charset="0"/>
              </a:rPr>
              <a:t>earching</a:t>
            </a:r>
            <a:r>
              <a:rPr lang="en-US" sz="3200" b="1" i="1" dirty="0">
                <a:solidFill>
                  <a:srgbClr val="191919"/>
                </a:solidFill>
                <a:latin typeface="Times Neue Roman" charset="0"/>
              </a:rPr>
              <a:t> for the relevant fact</a:t>
            </a:r>
            <a:r>
              <a:rPr lang="en-US" sz="3200" b="1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200" dirty="0">
                <a:solidFill>
                  <a:srgbClr val="191919"/>
                </a:solidFill>
                <a:latin typeface="Times Neue Roman" charset="0"/>
              </a:rPr>
              <a:t>yang </a:t>
            </a:r>
            <a:r>
              <a:rPr lang="en-US" sz="3200" dirty="0" err="1">
                <a:solidFill>
                  <a:srgbClr val="191919"/>
                </a:solidFill>
                <a:latin typeface="Times Neue Roman" charset="0"/>
              </a:rPr>
              <a:t>terkandung</a:t>
            </a:r>
            <a:r>
              <a:rPr lang="en-US" sz="32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Times Neue Roman" charset="0"/>
              </a:rPr>
              <a:t>dalam</a:t>
            </a:r>
            <a:r>
              <a:rPr lang="en-US" sz="32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Times Neue Roman" charset="0"/>
              </a:rPr>
              <a:t>perkara</a:t>
            </a:r>
            <a:r>
              <a:rPr lang="en-US" sz="32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Times Neue Roman" charset="0"/>
              </a:rPr>
              <a:t>atau</a:t>
            </a:r>
            <a:r>
              <a:rPr lang="en-US" sz="32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Times Neue Roman" charset="0"/>
              </a:rPr>
              <a:t>peristiwa</a:t>
            </a:r>
            <a:r>
              <a:rPr lang="en-US" sz="32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Times Neue Roman" charset="0"/>
              </a:rPr>
              <a:t>hukum</a:t>
            </a:r>
            <a:r>
              <a:rPr lang="en-US" sz="3200" dirty="0">
                <a:solidFill>
                  <a:srgbClr val="191919"/>
                </a:solidFill>
                <a:latin typeface="Times Neue Roman" charset="0"/>
              </a:rPr>
              <a:t> yang </a:t>
            </a:r>
            <a:r>
              <a:rPr lang="en-US" sz="3200" dirty="0" err="1">
                <a:solidFill>
                  <a:srgbClr val="191919"/>
                </a:solidFill>
                <a:latin typeface="Times Neue Roman" charset="0"/>
              </a:rPr>
              <a:t>sedang</a:t>
            </a:r>
            <a:r>
              <a:rPr lang="en-US" sz="32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Times Neue Roman" charset="0"/>
              </a:rPr>
              <a:t>dihadapi</a:t>
            </a:r>
            <a:r>
              <a:rPr lang="en-US" sz="3200" dirty="0">
                <a:solidFill>
                  <a:srgbClr val="191919"/>
                </a:solidFill>
                <a:latin typeface="Times Neue Roman" charset="0"/>
              </a:rPr>
              <a:t> ;</a:t>
            </a:r>
          </a:p>
          <a:p>
            <a:pPr marL="342900" indent="-342900">
              <a:lnSpc>
                <a:spcPts val="364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id-ID" sz="3200" b="1" i="1" dirty="0">
                <a:solidFill>
                  <a:srgbClr val="191919"/>
                </a:solidFill>
                <a:latin typeface="Times Neue Roman" charset="0"/>
              </a:rPr>
              <a:t>S</a:t>
            </a:r>
            <a:r>
              <a:rPr lang="en-US" sz="3200" b="1" i="1" dirty="0" err="1">
                <a:solidFill>
                  <a:srgbClr val="191919"/>
                </a:solidFill>
                <a:latin typeface="Times Neue Roman" charset="0"/>
              </a:rPr>
              <a:t>earching</a:t>
            </a:r>
            <a:r>
              <a:rPr lang="en-US" sz="3200" b="1" i="1" dirty="0">
                <a:solidFill>
                  <a:srgbClr val="191919"/>
                </a:solidFill>
                <a:latin typeface="Times Neue Roman" charset="0"/>
              </a:rPr>
              <a:t> for the relevant abstract legal prescription </a:t>
            </a:r>
            <a:r>
              <a:rPr lang="en-US" sz="3200" dirty="0">
                <a:solidFill>
                  <a:srgbClr val="191919"/>
                </a:solidFill>
                <a:latin typeface="Times Neue Roman" charset="0"/>
              </a:rPr>
              <a:t>yang </a:t>
            </a:r>
            <a:r>
              <a:rPr lang="en-US" sz="3200" dirty="0" err="1">
                <a:solidFill>
                  <a:srgbClr val="191919"/>
                </a:solidFill>
                <a:latin typeface="Times Neue Roman" charset="0"/>
              </a:rPr>
              <a:t>terdapat</a:t>
            </a:r>
            <a:r>
              <a:rPr lang="en-US" sz="3200" dirty="0">
                <a:solidFill>
                  <a:srgbClr val="191919"/>
                </a:solidFill>
                <a:latin typeface="Times Neue Roman" charset="0"/>
              </a:rPr>
              <a:t> dan </a:t>
            </a:r>
            <a:r>
              <a:rPr lang="en-US" sz="3200" dirty="0" err="1">
                <a:solidFill>
                  <a:srgbClr val="191919"/>
                </a:solidFill>
                <a:latin typeface="Times Neue Roman" charset="0"/>
              </a:rPr>
              <a:t>terkandung</a:t>
            </a:r>
            <a:r>
              <a:rPr lang="en-US" sz="32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Times Neue Roman" charset="0"/>
              </a:rPr>
              <a:t>gugus</a:t>
            </a:r>
            <a:r>
              <a:rPr lang="en-US" sz="32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Times Neue Roman" charset="0"/>
              </a:rPr>
              <a:t>hukum</a:t>
            </a:r>
            <a:r>
              <a:rPr lang="en-US" sz="32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Times Neue Roman" charset="0"/>
              </a:rPr>
              <a:t>positif</a:t>
            </a:r>
            <a:r>
              <a:rPr lang="en-US" sz="3200" dirty="0">
                <a:solidFill>
                  <a:srgbClr val="191919"/>
                </a:solidFill>
                <a:latin typeface="Times Neue Roman" charset="0"/>
              </a:rPr>
              <a:t> yang </a:t>
            </a:r>
            <a:r>
              <a:rPr lang="en-US" sz="3200" dirty="0" err="1">
                <a:solidFill>
                  <a:srgbClr val="191919"/>
                </a:solidFill>
                <a:latin typeface="Times Neue Roman" charset="0"/>
              </a:rPr>
              <a:t>berlaku</a:t>
            </a:r>
            <a:r>
              <a:rPr lang="en-US" sz="3200" dirty="0">
                <a:solidFill>
                  <a:srgbClr val="191919"/>
                </a:solidFill>
                <a:latin typeface="Times Neue Roman" charset="0"/>
              </a:rPr>
              <a:t>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2018649"/>
            <a:ext cx="5032551" cy="7239651"/>
            <a:chOff x="0" y="0"/>
            <a:chExt cx="1532331" cy="220435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32331" cy="2204357"/>
            </a:xfrm>
            <a:custGeom>
              <a:avLst/>
              <a:gdLst/>
              <a:ahLst/>
              <a:cxnLst/>
              <a:rect l="l" t="t" r="r" b="b"/>
              <a:pathLst>
                <a:path w="1532331" h="2204357">
                  <a:moveTo>
                    <a:pt x="1407871" y="2204357"/>
                  </a:moveTo>
                  <a:lnTo>
                    <a:pt x="124460" y="2204357"/>
                  </a:lnTo>
                  <a:cubicBezTo>
                    <a:pt x="55880" y="2204357"/>
                    <a:pt x="0" y="2148477"/>
                    <a:pt x="0" y="20798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07871" y="0"/>
                  </a:lnTo>
                  <a:cubicBezTo>
                    <a:pt x="1476451" y="0"/>
                    <a:pt x="1532331" y="55880"/>
                    <a:pt x="1532331" y="124460"/>
                  </a:cubicBezTo>
                  <a:lnTo>
                    <a:pt x="1532331" y="2079897"/>
                  </a:lnTo>
                  <a:cubicBezTo>
                    <a:pt x="1532331" y="2148477"/>
                    <a:pt x="1476451" y="2204357"/>
                    <a:pt x="1407871" y="220435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453948" y="2485612"/>
            <a:ext cx="3575252" cy="6273083"/>
            <a:chOff x="0" y="0"/>
            <a:chExt cx="6350000" cy="9525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2"/>
              <a:stretch>
                <a:fillRect l="-60851" r="-6407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028700" y="389032"/>
            <a:ext cx="16230600" cy="1031686"/>
            <a:chOff x="0" y="0"/>
            <a:chExt cx="10389482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389482" cy="660400"/>
            </a:xfrm>
            <a:custGeom>
              <a:avLst/>
              <a:gdLst/>
              <a:ahLst/>
              <a:cxnLst/>
              <a:rect l="l" t="t" r="r" b="b"/>
              <a:pathLst>
                <a:path w="10389482" h="660400">
                  <a:moveTo>
                    <a:pt x="1026502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65022" y="0"/>
                  </a:lnTo>
                  <a:cubicBezTo>
                    <a:pt x="10333603" y="0"/>
                    <a:pt x="10389482" y="55880"/>
                    <a:pt x="10389482" y="124460"/>
                  </a:cubicBezTo>
                  <a:lnTo>
                    <a:pt x="10389482" y="535940"/>
                  </a:lnTo>
                  <a:cubicBezTo>
                    <a:pt x="10389482" y="604520"/>
                    <a:pt x="10333603" y="660400"/>
                    <a:pt x="10265022" y="660400"/>
                  </a:cubicBezTo>
                  <a:close/>
                </a:path>
              </a:pathLst>
            </a:custGeom>
            <a:solidFill>
              <a:srgbClr val="4C38F2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716850" y="513715"/>
            <a:ext cx="16571150" cy="690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20"/>
              </a:lnSpc>
            </a:pPr>
            <a:r>
              <a:rPr lang="en-US" sz="4400" spc="44" dirty="0">
                <a:solidFill>
                  <a:srgbClr val="FFFFFF"/>
                </a:solidFill>
                <a:latin typeface="Times Neue Roman"/>
              </a:rPr>
              <a:t>4. PEMBERIAN PENDAPAT HUKUM (</a:t>
            </a:r>
            <a:r>
              <a:rPr lang="en-US" sz="4400" i="1" spc="44" dirty="0">
                <a:solidFill>
                  <a:srgbClr val="FFFFFF"/>
                </a:solidFill>
                <a:latin typeface="Times Neue Roman"/>
              </a:rPr>
              <a:t>LEGAL OPINION)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07870" y="5241721"/>
            <a:ext cx="10651430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079"/>
              </a:lnSpc>
            </a:pPr>
            <a:r>
              <a:rPr lang="en-US" sz="3800" b="1" spc="-67" dirty="0" err="1">
                <a:solidFill>
                  <a:srgbClr val="191919"/>
                </a:solidFill>
                <a:latin typeface="Times Neue Roman" charset="0"/>
              </a:rPr>
              <a:t>Siapa</a:t>
            </a:r>
            <a:r>
              <a:rPr lang="en-US" sz="3800" b="1" spc="-67" dirty="0">
                <a:solidFill>
                  <a:srgbClr val="191919"/>
                </a:solidFill>
                <a:latin typeface="Times Neue Roman" charset="0"/>
              </a:rPr>
              <a:t> yang </a:t>
            </a:r>
            <a:r>
              <a:rPr lang="en-US" sz="3800" b="1" spc="-67" dirty="0" err="1">
                <a:solidFill>
                  <a:srgbClr val="191919"/>
                </a:solidFill>
                <a:latin typeface="Times Neue Roman" charset="0"/>
              </a:rPr>
              <a:t>membutuhkan</a:t>
            </a:r>
            <a:r>
              <a:rPr lang="en-US" sz="3800" b="1" spc="-67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800" b="1" i="1" spc="-67" dirty="0">
                <a:solidFill>
                  <a:srgbClr val="191919"/>
                </a:solidFill>
                <a:latin typeface="Times Neue Roman" charset="0"/>
              </a:rPr>
              <a:t>Legal Opinion</a:t>
            </a:r>
            <a:r>
              <a:rPr lang="en-US" sz="3800" b="1" spc="-67" dirty="0">
                <a:solidFill>
                  <a:srgbClr val="191919"/>
                </a:solidFill>
                <a:latin typeface="Times Neue Roman" charset="0"/>
              </a:rPr>
              <a:t>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81600" y="5832271"/>
            <a:ext cx="12954001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640"/>
              </a:lnSpc>
              <a:buFont typeface="Arial" pitchFamily="34" charset="0"/>
              <a:buChar char="•"/>
            </a:pPr>
            <a:r>
              <a:rPr lang="en-US" sz="3200" dirty="0" err="1">
                <a:solidFill>
                  <a:srgbClr val="191919"/>
                </a:solidFill>
                <a:latin typeface="Times Neue Roman" charset="0"/>
              </a:rPr>
              <a:t>Pada</a:t>
            </a:r>
            <a:r>
              <a:rPr lang="en-US" sz="32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Times Neue Roman" charset="0"/>
              </a:rPr>
              <a:t>dasarnya</a:t>
            </a:r>
            <a:r>
              <a:rPr lang="en-US" sz="32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Times Neue Roman" charset="0"/>
              </a:rPr>
              <a:t>setiap</a:t>
            </a:r>
            <a:r>
              <a:rPr lang="en-US" sz="3200" dirty="0">
                <a:solidFill>
                  <a:srgbClr val="191919"/>
                </a:solidFill>
                <a:latin typeface="Times Neue Roman" charset="0"/>
              </a:rPr>
              <a:t> orang/</a:t>
            </a:r>
            <a:r>
              <a:rPr lang="en-US" sz="3200" dirty="0" err="1">
                <a:solidFill>
                  <a:srgbClr val="191919"/>
                </a:solidFill>
                <a:latin typeface="Times Neue Roman" charset="0"/>
              </a:rPr>
              <a:t>profesi</a:t>
            </a:r>
            <a:r>
              <a:rPr lang="en-US" sz="32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Times Neue Roman" charset="0"/>
              </a:rPr>
              <a:t>membutuhkan</a:t>
            </a:r>
            <a:r>
              <a:rPr lang="en-US" sz="32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200" i="1" dirty="0">
                <a:solidFill>
                  <a:srgbClr val="191919"/>
                </a:solidFill>
                <a:latin typeface="Times Neue Roman" charset="0"/>
              </a:rPr>
              <a:t>legal opinion</a:t>
            </a:r>
            <a:r>
              <a:rPr lang="en-US" sz="3200" dirty="0">
                <a:solidFill>
                  <a:srgbClr val="191919"/>
                </a:solidFill>
                <a:latin typeface="Times Neue Roman" charset="0"/>
              </a:rPr>
              <a:t>;</a:t>
            </a:r>
          </a:p>
          <a:p>
            <a:pPr marL="342900" indent="-342900">
              <a:lnSpc>
                <a:spcPts val="3640"/>
              </a:lnSpc>
              <a:buFont typeface="Arial" pitchFamily="34" charset="0"/>
              <a:buChar char="•"/>
            </a:pPr>
            <a:r>
              <a:rPr lang="en-US" sz="3200" dirty="0">
                <a:solidFill>
                  <a:srgbClr val="191919"/>
                </a:solidFill>
                <a:latin typeface="Times Neue Roman" charset="0"/>
              </a:rPr>
              <a:t>Hakim </a:t>
            </a:r>
            <a:r>
              <a:rPr lang="en-US" sz="3200" dirty="0" err="1">
                <a:solidFill>
                  <a:srgbClr val="191919"/>
                </a:solidFill>
                <a:latin typeface="Times Neue Roman" charset="0"/>
              </a:rPr>
              <a:t>untuk</a:t>
            </a:r>
            <a:r>
              <a:rPr lang="en-US" sz="32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Times Neue Roman" charset="0"/>
              </a:rPr>
              <a:t>menguatkan</a:t>
            </a:r>
            <a:r>
              <a:rPr lang="en-US" sz="32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Times Neue Roman" charset="0"/>
              </a:rPr>
              <a:t>pemahaman</a:t>
            </a:r>
            <a:r>
              <a:rPr lang="en-US" sz="32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Times Neue Roman" charset="0"/>
              </a:rPr>
              <a:t>dalam</a:t>
            </a:r>
            <a:r>
              <a:rPr lang="en-US" sz="32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Times Neue Roman" charset="0"/>
              </a:rPr>
              <a:t>membuat</a:t>
            </a:r>
            <a:r>
              <a:rPr lang="en-US" sz="32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Times Neue Roman" charset="0"/>
              </a:rPr>
              <a:t>pertimbangan</a:t>
            </a:r>
            <a:r>
              <a:rPr lang="en-US" sz="3200" dirty="0">
                <a:solidFill>
                  <a:srgbClr val="191919"/>
                </a:solidFill>
                <a:latin typeface="Times Neue Roman" charset="0"/>
              </a:rPr>
              <a:t> (</a:t>
            </a:r>
            <a:r>
              <a:rPr lang="en-US" sz="3200" dirty="0" err="1">
                <a:solidFill>
                  <a:srgbClr val="191919"/>
                </a:solidFill>
                <a:latin typeface="Times Neue Roman" charset="0"/>
              </a:rPr>
              <a:t>biasanya</a:t>
            </a:r>
            <a:r>
              <a:rPr lang="en-US" sz="32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Times Neue Roman" charset="0"/>
              </a:rPr>
              <a:t>diberikan</a:t>
            </a:r>
            <a:r>
              <a:rPr lang="en-US" sz="3200" dirty="0">
                <a:solidFill>
                  <a:srgbClr val="191919"/>
                </a:solidFill>
                <a:latin typeface="Times Neue Roman" charset="0"/>
              </a:rPr>
              <a:t> para </a:t>
            </a:r>
            <a:r>
              <a:rPr lang="en-US" sz="3200" dirty="0" err="1">
                <a:solidFill>
                  <a:srgbClr val="191919"/>
                </a:solidFill>
                <a:latin typeface="Times Neue Roman" charset="0"/>
              </a:rPr>
              <a:t>ahli</a:t>
            </a:r>
            <a:r>
              <a:rPr lang="id-ID" sz="3200" dirty="0">
                <a:solidFill>
                  <a:srgbClr val="191919"/>
                </a:solidFill>
                <a:latin typeface="Times Neue Roman" charset="0"/>
              </a:rPr>
              <a:t> sesuai bidang keahliannya masing masing)</a:t>
            </a:r>
            <a:endParaRPr lang="en-US" sz="3200" dirty="0">
              <a:solidFill>
                <a:srgbClr val="191919"/>
              </a:solidFill>
              <a:latin typeface="Times Neue Roman" charset="0"/>
            </a:endParaRPr>
          </a:p>
          <a:p>
            <a:pPr marL="342900" indent="-342900">
              <a:lnSpc>
                <a:spcPts val="3640"/>
              </a:lnSpc>
              <a:buFont typeface="Arial" pitchFamily="34" charset="0"/>
              <a:buChar char="•"/>
            </a:pPr>
            <a:r>
              <a:rPr lang="en-US" sz="3200" dirty="0" err="1">
                <a:solidFill>
                  <a:srgbClr val="191919"/>
                </a:solidFill>
                <a:latin typeface="Times Neue Roman" charset="0"/>
              </a:rPr>
              <a:t>Jaksa</a:t>
            </a:r>
            <a:r>
              <a:rPr lang="en-US" sz="32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Times Neue Roman" charset="0"/>
              </a:rPr>
              <a:t>Penuntut</a:t>
            </a:r>
            <a:r>
              <a:rPr lang="en-US" sz="32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Times Neue Roman" charset="0"/>
              </a:rPr>
              <a:t>Umum</a:t>
            </a:r>
            <a:endParaRPr lang="en-US" sz="3200" dirty="0">
              <a:solidFill>
                <a:srgbClr val="191919"/>
              </a:solidFill>
              <a:latin typeface="Times Neue Roman" charset="0"/>
            </a:endParaRPr>
          </a:p>
          <a:p>
            <a:pPr marL="342900" indent="-342900">
              <a:lnSpc>
                <a:spcPts val="3640"/>
              </a:lnSpc>
              <a:buFont typeface="Arial" pitchFamily="34" charset="0"/>
              <a:buChar char="•"/>
            </a:pPr>
            <a:r>
              <a:rPr lang="en-US" sz="3200" dirty="0" err="1">
                <a:solidFill>
                  <a:srgbClr val="191919"/>
                </a:solidFill>
                <a:latin typeface="Times Neue Roman" charset="0"/>
              </a:rPr>
              <a:t>Penyidik</a:t>
            </a:r>
            <a:endParaRPr lang="en-US" sz="3200" dirty="0">
              <a:solidFill>
                <a:srgbClr val="191919"/>
              </a:solidFill>
              <a:latin typeface="Times Neue Roman" charset="0"/>
            </a:endParaRPr>
          </a:p>
          <a:p>
            <a:pPr marL="342900" indent="-342900">
              <a:lnSpc>
                <a:spcPts val="3640"/>
              </a:lnSpc>
              <a:buFont typeface="Arial" pitchFamily="34" charset="0"/>
              <a:buChar char="•"/>
            </a:pPr>
            <a:r>
              <a:rPr lang="en-US" sz="3200" dirty="0" err="1">
                <a:solidFill>
                  <a:srgbClr val="191919"/>
                </a:solidFill>
                <a:latin typeface="Times Neue Roman" charset="0"/>
              </a:rPr>
              <a:t>Dunia</a:t>
            </a:r>
            <a:r>
              <a:rPr lang="en-US" sz="3200" dirty="0">
                <a:solidFill>
                  <a:srgbClr val="191919"/>
                </a:solidFill>
                <a:latin typeface="Times Neue Roman" charset="0"/>
              </a:rPr>
              <a:t> Usaha</a:t>
            </a:r>
          </a:p>
          <a:p>
            <a:pPr marL="342900" indent="-342900">
              <a:lnSpc>
                <a:spcPts val="364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rgbClr val="191919"/>
                </a:solidFill>
                <a:latin typeface="Times Neue Roman" charset="0"/>
              </a:rPr>
              <a:t>Dan lain </a:t>
            </a:r>
            <a:r>
              <a:rPr lang="en-US" sz="3200" dirty="0" err="1">
                <a:solidFill>
                  <a:srgbClr val="191919"/>
                </a:solidFill>
                <a:latin typeface="Times Neue Roman" charset="0"/>
              </a:rPr>
              <a:t>sebagainya</a:t>
            </a:r>
            <a:r>
              <a:rPr lang="en-US" sz="3200" dirty="0">
                <a:solidFill>
                  <a:srgbClr val="191919"/>
                </a:solidFill>
                <a:latin typeface="Times Neue Roman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6946" y="2072009"/>
            <a:ext cx="6412054" cy="7892235"/>
            <a:chOff x="0" y="0"/>
            <a:chExt cx="2169016" cy="26697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9016" cy="2669719"/>
            </a:xfrm>
            <a:custGeom>
              <a:avLst/>
              <a:gdLst/>
              <a:ahLst/>
              <a:cxnLst/>
              <a:rect l="l" t="t" r="r" b="b"/>
              <a:pathLst>
                <a:path w="2169016" h="2669719">
                  <a:moveTo>
                    <a:pt x="2044556" y="2669719"/>
                  </a:moveTo>
                  <a:lnTo>
                    <a:pt x="124460" y="2669719"/>
                  </a:lnTo>
                  <a:cubicBezTo>
                    <a:pt x="55880" y="2669719"/>
                    <a:pt x="0" y="2613839"/>
                    <a:pt x="0" y="25452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44556" y="0"/>
                  </a:lnTo>
                  <a:cubicBezTo>
                    <a:pt x="2113136" y="0"/>
                    <a:pt x="2169016" y="55880"/>
                    <a:pt x="2169016" y="124460"/>
                  </a:cubicBezTo>
                  <a:lnTo>
                    <a:pt x="2169016" y="2545259"/>
                  </a:lnTo>
                  <a:cubicBezTo>
                    <a:pt x="2169016" y="2613839"/>
                    <a:pt x="2113136" y="2669719"/>
                    <a:pt x="2044556" y="266971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334822" y="2137033"/>
            <a:ext cx="5845828" cy="388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60"/>
              </a:lnSpc>
            </a:pPr>
            <a:r>
              <a:rPr lang="en-US" sz="3400" b="1" spc="-65" dirty="0" err="1">
                <a:solidFill>
                  <a:srgbClr val="191919"/>
                </a:solidFill>
                <a:latin typeface="Times Neue Roman" charset="0"/>
              </a:rPr>
              <a:t>Manfaat</a:t>
            </a:r>
            <a:r>
              <a:rPr lang="en-US" sz="3400" b="1" spc="-65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400" b="1" i="1" spc="-65" dirty="0">
                <a:solidFill>
                  <a:srgbClr val="191919"/>
                </a:solidFill>
                <a:latin typeface="Times Neue Roman" charset="0"/>
              </a:rPr>
              <a:t>Legal Opinion </a:t>
            </a:r>
            <a:r>
              <a:rPr lang="en-US" sz="3400" b="1" spc="-65" dirty="0">
                <a:solidFill>
                  <a:srgbClr val="191919"/>
                </a:solidFill>
                <a:latin typeface="Times Neue Roman" charset="0"/>
              </a:rPr>
              <a:t>(1)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26947" y="2788324"/>
            <a:ext cx="6412054" cy="7275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659"/>
              </a:lnSpc>
              <a:buFont typeface="Wingdings" pitchFamily="2" charset="2"/>
              <a:buChar char="Ø"/>
            </a:pP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Untuk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mengurangi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kemu</a:t>
            </a:r>
            <a:r>
              <a:rPr lang="id-ID" sz="2800" dirty="0">
                <a:solidFill>
                  <a:srgbClr val="191919"/>
                </a:solidFill>
                <a:latin typeface="Times Neue Roman" charset="0"/>
              </a:rPr>
              <a:t>n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gkinan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resiko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yang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terjadi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dari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suatu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perbuatan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/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tindakan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yang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akan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dilakukan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,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dengan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cara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memastikan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secara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lebih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dini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bahwa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perbuatan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tersebut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“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aman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”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secara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hukum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.</a:t>
            </a:r>
          </a:p>
          <a:p>
            <a:pPr marL="342900" indent="-342900">
              <a:lnSpc>
                <a:spcPts val="2659"/>
              </a:lnSpc>
              <a:buFont typeface="Wingdings" pitchFamily="2" charset="2"/>
              <a:buChar char="Ø"/>
            </a:pPr>
            <a:endParaRPr lang="id-ID" sz="2800" dirty="0">
              <a:solidFill>
                <a:srgbClr val="191919"/>
              </a:solidFill>
              <a:latin typeface="Times Neue Roman" charset="0"/>
            </a:endParaRPr>
          </a:p>
          <a:p>
            <a:pPr marL="342900" indent="-342900">
              <a:lnSpc>
                <a:spcPts val="2659"/>
              </a:lnSpc>
              <a:buFont typeface="Wingdings" pitchFamily="2" charset="2"/>
              <a:buChar char="Ø"/>
            </a:pP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Untuk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mengetahui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kasus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posisi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dan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kedudukan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hukum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klien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secara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objektif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dalam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sebuah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peristiwa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konkrit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.</a:t>
            </a:r>
          </a:p>
          <a:p>
            <a:pPr marL="342900" indent="-342900">
              <a:lnSpc>
                <a:spcPts val="2659"/>
              </a:lnSpc>
              <a:buFont typeface="Wingdings" pitchFamily="2" charset="2"/>
              <a:buChar char="Ø"/>
            </a:pPr>
            <a:endParaRPr lang="id-ID" sz="2800" dirty="0">
              <a:solidFill>
                <a:srgbClr val="191919"/>
              </a:solidFill>
              <a:latin typeface="Times Neue Roman" charset="0"/>
            </a:endParaRPr>
          </a:p>
          <a:p>
            <a:pPr marL="342900" indent="-342900">
              <a:lnSpc>
                <a:spcPts val="2659"/>
              </a:lnSpc>
              <a:buFont typeface="Wingdings" pitchFamily="2" charset="2"/>
              <a:buChar char="Ø"/>
            </a:pP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Untuk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memudahkan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menyusun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strategi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dalam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pembelaan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kepentingan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hukum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klien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dalam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sebuah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peristiwa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konkrit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.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Dengan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mengetahui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kekuatan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kelemahan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posisi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klien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berdasarkan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hasil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i="1" dirty="0">
                <a:solidFill>
                  <a:srgbClr val="191919"/>
                </a:solidFill>
                <a:latin typeface="Times Neue Roman" charset="0"/>
              </a:rPr>
              <a:t>legal opinion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dapat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disusun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strategi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yang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lebih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rasional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.</a:t>
            </a:r>
          </a:p>
          <a:p>
            <a:pPr marL="342900" indent="-342900">
              <a:lnSpc>
                <a:spcPts val="266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id-ID" sz="2800" i="1" dirty="0">
              <a:solidFill>
                <a:srgbClr val="191919"/>
              </a:solidFill>
              <a:latin typeface="Times Neue Roman" charset="0"/>
            </a:endParaRPr>
          </a:p>
          <a:p>
            <a:pPr marL="342900" indent="-342900">
              <a:lnSpc>
                <a:spcPts val="266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800" i="1" dirty="0">
                <a:solidFill>
                  <a:srgbClr val="191919"/>
                </a:solidFill>
                <a:latin typeface="Times Neue Roman" charset="0"/>
              </a:rPr>
              <a:t>Legal opinion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adalah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input yang sangat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penting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dalam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proses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pengambilan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keputusan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976684" y="2725339"/>
            <a:ext cx="10158916" cy="7238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7049" indent="-347049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id-ID" altLang="zh-CN" sz="28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28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egal opinion 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sangat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membantu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dalam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penyusunan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perjanjian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jasa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hukum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antara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advokat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klien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mengetahui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berat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atau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tidaknya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posisi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hukum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dihadapi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klien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berbagai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kesepakan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dalam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pemberian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jasa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hukum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dapat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dirumuskan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rasional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oleh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advokat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dan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klien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secara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bersama-sama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347049" indent="-347049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endParaRPr lang="id-ID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7049" indent="-347049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id-ID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asil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legal opinion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adalah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bahan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baku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dalam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penyusunan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dokumen-dokumen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hukum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seperti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gugatan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pembelaan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replik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duplik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dan lain-lain.</a:t>
            </a:r>
          </a:p>
          <a:p>
            <a:pPr marL="347049" indent="-347049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endParaRPr lang="id-ID" altLang="zh-CN" sz="2800" i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7049" indent="-347049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id-ID" altLang="zh-CN" sz="28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28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egal opinion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membantu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klien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untuk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memahami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secara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objektif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berbagai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kemungkinan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dihadapinya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dalam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sebuah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peristiwa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konkrit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id-ID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7049" indent="-347049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endParaRPr lang="id-ID" altLang="zh-CN" sz="2800" i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7049" indent="-347049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id-ID" altLang="zh-CN" sz="28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28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egal opinion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dapat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meningkatkan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kepercayaan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klien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performa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sebuah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kantor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hukum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Membicarakan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perkara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atau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kasus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dibawa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oleh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klien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dasar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legal opinion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jauh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lebih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professional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dan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berkelas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dibandingkan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pembicaraan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lisan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tanpa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dokumen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 marL="347049" indent="-347049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endParaRPr lang="id-ID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7049" indent="-347049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id-ID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 lain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sebagainya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191919"/>
              </a:solidFill>
              <a:latin typeface="Arimo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028700" y="389032"/>
            <a:ext cx="16230600" cy="1031686"/>
            <a:chOff x="0" y="0"/>
            <a:chExt cx="10389482" cy="660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389482" cy="660400"/>
            </a:xfrm>
            <a:custGeom>
              <a:avLst/>
              <a:gdLst/>
              <a:ahLst/>
              <a:cxnLst/>
              <a:rect l="l" t="t" r="r" b="b"/>
              <a:pathLst>
                <a:path w="10389482" h="660400">
                  <a:moveTo>
                    <a:pt x="1026502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65022" y="0"/>
                  </a:lnTo>
                  <a:cubicBezTo>
                    <a:pt x="10333603" y="0"/>
                    <a:pt x="10389482" y="55880"/>
                    <a:pt x="10389482" y="124460"/>
                  </a:cubicBezTo>
                  <a:lnTo>
                    <a:pt x="10389482" y="535940"/>
                  </a:lnTo>
                  <a:cubicBezTo>
                    <a:pt x="10389482" y="604520"/>
                    <a:pt x="10333603" y="660400"/>
                    <a:pt x="10265022" y="660400"/>
                  </a:cubicBezTo>
                  <a:close/>
                </a:path>
              </a:pathLst>
            </a:custGeom>
            <a:solidFill>
              <a:srgbClr val="4C38F2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716850" y="513715"/>
            <a:ext cx="16571150" cy="715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20"/>
              </a:lnSpc>
            </a:pPr>
            <a:r>
              <a:rPr lang="en-US" sz="4400" spc="44">
                <a:solidFill>
                  <a:srgbClr val="FFFFFF"/>
                </a:solidFill>
                <a:latin typeface="Times Neue Roman"/>
              </a:rPr>
              <a:t>4. PEMBERIAN PENDAPAT HUKUM (LEGAL OPINION)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976685" y="2292250"/>
            <a:ext cx="5860469" cy="388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860"/>
              </a:lnSpc>
            </a:pPr>
            <a:r>
              <a:rPr lang="en-US" sz="3400" b="1" spc="-65" dirty="0" err="1">
                <a:solidFill>
                  <a:srgbClr val="191919"/>
                </a:solidFill>
                <a:latin typeface="Times Neue Roman" charset="0"/>
              </a:rPr>
              <a:t>Manfaat</a:t>
            </a:r>
            <a:r>
              <a:rPr lang="en-US" sz="3400" b="1" spc="-65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400" b="1" i="1" spc="-65" dirty="0">
                <a:solidFill>
                  <a:srgbClr val="191919"/>
                </a:solidFill>
                <a:latin typeface="Times Neue Roman" charset="0"/>
              </a:rPr>
              <a:t>Legal Opinion </a:t>
            </a:r>
            <a:r>
              <a:rPr lang="en-US" sz="3400" b="1" spc="-65" dirty="0">
                <a:solidFill>
                  <a:srgbClr val="191919"/>
                </a:solidFill>
                <a:latin typeface="Times Neue Roman" charset="0"/>
              </a:rPr>
              <a:t>(2)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273580" y="338990"/>
            <a:ext cx="167387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16999" y="394140"/>
            <a:ext cx="7288984" cy="2204283"/>
            <a:chOff x="0" y="0"/>
            <a:chExt cx="2465656" cy="7456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5656" cy="745646"/>
            </a:xfrm>
            <a:custGeom>
              <a:avLst/>
              <a:gdLst/>
              <a:ahLst/>
              <a:cxnLst/>
              <a:rect l="l" t="t" r="r" b="b"/>
              <a:pathLst>
                <a:path w="2465656" h="745646">
                  <a:moveTo>
                    <a:pt x="2341196" y="745646"/>
                  </a:moveTo>
                  <a:lnTo>
                    <a:pt x="124460" y="745646"/>
                  </a:lnTo>
                  <a:cubicBezTo>
                    <a:pt x="55880" y="745646"/>
                    <a:pt x="0" y="689766"/>
                    <a:pt x="0" y="6211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41197" y="0"/>
                  </a:lnTo>
                  <a:cubicBezTo>
                    <a:pt x="2409777" y="0"/>
                    <a:pt x="2465656" y="55880"/>
                    <a:pt x="2465656" y="124460"/>
                  </a:cubicBezTo>
                  <a:lnTo>
                    <a:pt x="2465656" y="621186"/>
                  </a:lnTo>
                  <a:cubicBezTo>
                    <a:pt x="2465656" y="689766"/>
                    <a:pt x="2409777" y="745646"/>
                    <a:pt x="2341197" y="74564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471221" y="682288"/>
            <a:ext cx="6521379" cy="1590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079"/>
              </a:lnSpc>
              <a:buFont typeface="Courier New" pitchFamily="49" charset="0"/>
              <a:buChar char="o"/>
            </a:pP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Hasil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pemeriksaan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hukum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i="1" dirty="0">
                <a:solidFill>
                  <a:srgbClr val="191919"/>
                </a:solidFill>
                <a:latin typeface="Times Neue Roman" charset="0"/>
              </a:rPr>
              <a:t>(legal audit)</a:t>
            </a:r>
          </a:p>
          <a:p>
            <a:pPr marL="342900" indent="-342900">
              <a:lnSpc>
                <a:spcPts val="3079"/>
              </a:lnSpc>
              <a:buFont typeface="Courier New" pitchFamily="49" charset="0"/>
              <a:buChar char="o"/>
            </a:pP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Pendapat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dari</a:t>
            </a:r>
            <a:r>
              <a:rPr lang="id-ID" sz="2800" dirty="0">
                <a:solidFill>
                  <a:srgbClr val="191919"/>
                </a:solidFill>
                <a:latin typeface="Times Neue Roman" charset="0"/>
              </a:rPr>
              <a:t> s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egi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hukum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terhadap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semua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aspek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yang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diperiksa</a:t>
            </a:r>
            <a:endParaRPr lang="en-US" sz="2800" dirty="0">
              <a:solidFill>
                <a:srgbClr val="191919"/>
              </a:solidFill>
              <a:latin typeface="Times Neue Roman" charset="0"/>
            </a:endParaRPr>
          </a:p>
          <a:p>
            <a:pPr marL="342900" indent="-342900">
              <a:lnSpc>
                <a:spcPts val="3079"/>
              </a:lnSpc>
              <a:spcBef>
                <a:spcPct val="0"/>
              </a:spcBef>
              <a:buFont typeface="Courier New" pitchFamily="49" charset="0"/>
              <a:buChar char="o"/>
            </a:pP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Kesimpulan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Rekomendasi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603921" y="552724"/>
            <a:ext cx="9041190" cy="1828847"/>
            <a:chOff x="0" y="0"/>
            <a:chExt cx="3264790" cy="66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64790" cy="660400"/>
            </a:xfrm>
            <a:custGeom>
              <a:avLst/>
              <a:gdLst/>
              <a:ahLst/>
              <a:cxnLst/>
              <a:rect l="l" t="t" r="r" b="b"/>
              <a:pathLst>
                <a:path w="3264790" h="660400">
                  <a:moveTo>
                    <a:pt x="31403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40330" y="0"/>
                  </a:lnTo>
                  <a:cubicBezTo>
                    <a:pt x="3208910" y="0"/>
                    <a:pt x="3264790" y="55880"/>
                    <a:pt x="3264790" y="124460"/>
                  </a:cubicBezTo>
                  <a:lnTo>
                    <a:pt x="3264790" y="535940"/>
                  </a:lnTo>
                  <a:cubicBezTo>
                    <a:pt x="3264790" y="604520"/>
                    <a:pt x="3208910" y="660400"/>
                    <a:pt x="3140330" y="660400"/>
                  </a:cubicBezTo>
                  <a:close/>
                </a:path>
              </a:pathLst>
            </a:custGeom>
            <a:solidFill>
              <a:srgbClr val="4C38F2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1016133"/>
            <a:ext cx="8957409" cy="735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79"/>
              </a:lnSpc>
            </a:pPr>
            <a:r>
              <a:rPr lang="en-US" sz="4599" dirty="0">
                <a:solidFill>
                  <a:srgbClr val="FFFFFF"/>
                </a:solidFill>
                <a:latin typeface="Times Neue Roman"/>
              </a:rPr>
              <a:t>5. LAPORAN </a:t>
            </a:r>
            <a:r>
              <a:rPr lang="en-US" sz="4599" i="1" dirty="0">
                <a:solidFill>
                  <a:srgbClr val="FFFFFF"/>
                </a:solidFill>
                <a:latin typeface="Times Neue Roman"/>
              </a:rPr>
              <a:t>DUE DILIGENCE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t="23671" b="24107"/>
          <a:stretch>
            <a:fillRect/>
          </a:stretch>
        </p:blipFill>
        <p:spPr>
          <a:xfrm>
            <a:off x="0" y="7396438"/>
            <a:ext cx="13378394" cy="2890562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603921" y="2736141"/>
            <a:ext cx="6044624" cy="5537980"/>
            <a:chOff x="0" y="0"/>
            <a:chExt cx="2169016" cy="198721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69016" cy="1987215"/>
            </a:xfrm>
            <a:custGeom>
              <a:avLst/>
              <a:gdLst/>
              <a:ahLst/>
              <a:cxnLst/>
              <a:rect l="l" t="t" r="r" b="b"/>
              <a:pathLst>
                <a:path w="2169016" h="1987215">
                  <a:moveTo>
                    <a:pt x="2044556" y="1987215"/>
                  </a:moveTo>
                  <a:lnTo>
                    <a:pt x="124460" y="1987215"/>
                  </a:lnTo>
                  <a:cubicBezTo>
                    <a:pt x="55880" y="1987215"/>
                    <a:pt x="0" y="1931335"/>
                    <a:pt x="0" y="186275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44556" y="0"/>
                  </a:lnTo>
                  <a:cubicBezTo>
                    <a:pt x="2113136" y="0"/>
                    <a:pt x="2169016" y="55880"/>
                    <a:pt x="2169016" y="124460"/>
                  </a:cubicBezTo>
                  <a:lnTo>
                    <a:pt x="2169016" y="1862755"/>
                  </a:lnTo>
                  <a:cubicBezTo>
                    <a:pt x="2169016" y="1931335"/>
                    <a:pt x="2113136" y="1987215"/>
                    <a:pt x="2044556" y="198721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863910" y="3055989"/>
            <a:ext cx="5524647" cy="363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696"/>
              </a:lnSpc>
            </a:pPr>
            <a:r>
              <a:rPr lang="en-US" sz="3200" b="1" spc="-62" dirty="0" err="1">
                <a:solidFill>
                  <a:srgbClr val="191919"/>
                </a:solidFill>
                <a:latin typeface="Times Neue Roman" charset="0"/>
              </a:rPr>
              <a:t>Pengertian</a:t>
            </a:r>
            <a:r>
              <a:rPr lang="en-US" sz="3200" b="1" spc="-62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200" b="1" i="1" spc="-62" dirty="0">
                <a:solidFill>
                  <a:srgbClr val="191919"/>
                </a:solidFill>
                <a:latin typeface="Times Neue Roman" charset="0"/>
              </a:rPr>
              <a:t>Due Diligence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63910" y="3522545"/>
            <a:ext cx="5524647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07"/>
              </a:lnSpc>
            </a:pPr>
            <a:r>
              <a:rPr lang="en-US" sz="2000" b="1" i="1" dirty="0">
                <a:solidFill>
                  <a:srgbClr val="191919"/>
                </a:solidFill>
                <a:latin typeface="Times Neue Roman" charset="0"/>
              </a:rPr>
              <a:t>Black Law Dictionary</a:t>
            </a:r>
          </a:p>
          <a:p>
            <a:pPr>
              <a:lnSpc>
                <a:spcPts val="2507"/>
              </a:lnSpc>
              <a:spcBef>
                <a:spcPct val="0"/>
              </a:spcBef>
            </a:pPr>
            <a:r>
              <a:rPr lang="en-US" sz="2000" b="1" i="1" dirty="0">
                <a:solidFill>
                  <a:srgbClr val="191919"/>
                </a:solidFill>
                <a:latin typeface="Times Neue Roman" charset="0"/>
              </a:rPr>
              <a:t>The diligence reasonably expected from, and ordinarily exercise by a person who seeks to satisfy a legal requirement or to discharge an obligations”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963796" y="2706161"/>
            <a:ext cx="6044624" cy="6564706"/>
            <a:chOff x="0" y="0"/>
            <a:chExt cx="2169016" cy="198721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69016" cy="1987215"/>
            </a:xfrm>
            <a:custGeom>
              <a:avLst/>
              <a:gdLst/>
              <a:ahLst/>
              <a:cxnLst/>
              <a:rect l="l" t="t" r="r" b="b"/>
              <a:pathLst>
                <a:path w="2169016" h="1987215">
                  <a:moveTo>
                    <a:pt x="2044556" y="1987215"/>
                  </a:moveTo>
                  <a:lnTo>
                    <a:pt x="124460" y="1987215"/>
                  </a:lnTo>
                  <a:cubicBezTo>
                    <a:pt x="55880" y="1987215"/>
                    <a:pt x="0" y="1931335"/>
                    <a:pt x="0" y="186275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44556" y="0"/>
                  </a:lnTo>
                  <a:cubicBezTo>
                    <a:pt x="2113136" y="0"/>
                    <a:pt x="2169016" y="55880"/>
                    <a:pt x="2169016" y="124460"/>
                  </a:cubicBezTo>
                  <a:lnTo>
                    <a:pt x="2169016" y="1862755"/>
                  </a:lnTo>
                  <a:cubicBezTo>
                    <a:pt x="2169016" y="1931335"/>
                    <a:pt x="2113136" y="1987215"/>
                    <a:pt x="2044556" y="198721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7223785" y="3055989"/>
            <a:ext cx="5524647" cy="363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696"/>
              </a:lnSpc>
            </a:pPr>
            <a:r>
              <a:rPr lang="en-US" sz="3200" b="1" spc="-62" dirty="0" err="1">
                <a:solidFill>
                  <a:srgbClr val="191919"/>
                </a:solidFill>
                <a:latin typeface="Times Neue Roman" charset="0"/>
              </a:rPr>
              <a:t>Manfaat</a:t>
            </a:r>
            <a:r>
              <a:rPr lang="en-US" sz="3200" b="1" spc="-62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200" b="1" i="1" spc="-62" dirty="0">
                <a:solidFill>
                  <a:srgbClr val="191919"/>
                </a:solidFill>
                <a:latin typeface="Times Neue Roman" charset="0"/>
              </a:rPr>
              <a:t>Due Diligence </a:t>
            </a:r>
            <a:r>
              <a:rPr lang="en-US" sz="3200" b="1" spc="-62" dirty="0">
                <a:solidFill>
                  <a:srgbClr val="191919"/>
                </a:solidFill>
                <a:latin typeface="Times Neue Roman" charset="0"/>
              </a:rPr>
              <a:t>(2)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223785" y="3522545"/>
            <a:ext cx="5524647" cy="5755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2507"/>
              </a:lnSpc>
              <a:buFont typeface="+mj-lt"/>
              <a:buAutoNum type="arabicPeriod"/>
            </a:pPr>
            <a:r>
              <a:rPr lang="id-ID" sz="2400" dirty="0">
                <a:solidFill>
                  <a:srgbClr val="191919"/>
                </a:solidFill>
                <a:latin typeface="Times Neue Roman" charset="0"/>
              </a:rPr>
              <a:t>U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ntuk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memastikan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bahwa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kegiatan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usaha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dijalankan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sesuai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ketentuan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hukum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.</a:t>
            </a:r>
          </a:p>
          <a:p>
            <a:pPr marL="457200" indent="-457200">
              <a:lnSpc>
                <a:spcPts val="2507"/>
              </a:lnSpc>
              <a:buFont typeface="+mj-lt"/>
              <a:buAutoNum type="arabicPeriod"/>
            </a:pPr>
            <a:r>
              <a:rPr lang="id-ID" sz="2400" dirty="0">
                <a:solidFill>
                  <a:srgbClr val="191919"/>
                </a:solidFill>
                <a:latin typeface="Times Neue Roman" charset="0"/>
              </a:rPr>
              <a:t>U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ntuk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menghindarkan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pelanggaran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hukum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yang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dapat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mengganggu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kinerja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usaha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.</a:t>
            </a:r>
          </a:p>
          <a:p>
            <a:pPr marL="457200" indent="-457200">
              <a:lnSpc>
                <a:spcPts val="2507"/>
              </a:lnSpc>
              <a:buFont typeface="+mj-lt"/>
              <a:buAutoNum type="arabicPeriod"/>
            </a:pPr>
            <a:r>
              <a:rPr lang="id-ID" sz="2400" dirty="0">
                <a:solidFill>
                  <a:srgbClr val="191919"/>
                </a:solidFill>
                <a:latin typeface="Times Neue Roman" charset="0"/>
              </a:rPr>
              <a:t>S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ebagai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bahan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masukan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bagi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perancanaan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usaha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.</a:t>
            </a:r>
          </a:p>
          <a:p>
            <a:pPr marL="457200" indent="-457200">
              <a:lnSpc>
                <a:spcPts val="2507"/>
              </a:lnSpc>
              <a:buFont typeface="+mj-lt"/>
              <a:buAutoNum type="arabicPeriod"/>
            </a:pPr>
            <a:r>
              <a:rPr lang="id-ID" sz="2400" dirty="0">
                <a:solidFill>
                  <a:srgbClr val="191919"/>
                </a:solidFill>
                <a:latin typeface="Times Neue Roman" charset="0"/>
              </a:rPr>
              <a:t>U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ntuk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menimbulkan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kepercayaan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investor </a:t>
            </a:r>
          </a:p>
          <a:p>
            <a:pPr marL="457200" indent="-457200">
              <a:lnSpc>
                <a:spcPts val="2507"/>
              </a:lnSpc>
              <a:buFont typeface="+mj-lt"/>
              <a:buAutoNum type="arabicPeriod"/>
            </a:pPr>
            <a:r>
              <a:rPr lang="id-ID" sz="2400" dirty="0">
                <a:solidFill>
                  <a:srgbClr val="191919"/>
                </a:solidFill>
                <a:latin typeface="Times Neue Roman" charset="0"/>
              </a:rPr>
              <a:t>U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ntuk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memenuhi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persyaratan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hukum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dalam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kegiatan-kegiatan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tertentu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(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misalnya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dalam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kegiatan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public listing,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atau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pada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saat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merger,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konsolidasi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dan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akuisisi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perusahaan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).</a:t>
            </a:r>
          </a:p>
          <a:p>
            <a:pPr marL="457200" indent="-457200">
              <a:lnSpc>
                <a:spcPts val="2507"/>
              </a:lnSpc>
              <a:buFont typeface="+mj-lt"/>
              <a:buAutoNum type="arabicPeriod"/>
            </a:pPr>
            <a:r>
              <a:rPr lang="id-ID" sz="2400" dirty="0">
                <a:solidFill>
                  <a:srgbClr val="191919"/>
                </a:solidFill>
                <a:latin typeface="Times Neue Roman" charset="0"/>
              </a:rPr>
              <a:t>U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ntuk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mengetahui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hak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dan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kewajiban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dalam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sebuah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transaksi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atau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kerjasama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yang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akan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dilaksanakan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.</a:t>
            </a:r>
          </a:p>
          <a:p>
            <a:pPr marL="342900" indent="-342900">
              <a:lnSpc>
                <a:spcPts val="2507"/>
              </a:lnSpc>
              <a:spcBef>
                <a:spcPct val="0"/>
              </a:spcBef>
              <a:buFont typeface="Wingdings" pitchFamily="2" charset="2"/>
              <a:buChar char="ü"/>
            </a:pPr>
            <a:endParaRPr lang="en-US" sz="2000" dirty="0">
              <a:solidFill>
                <a:srgbClr val="191919"/>
              </a:solidFill>
              <a:latin typeface="Times Neue Roman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561492" y="2885384"/>
            <a:ext cx="3939427" cy="70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696"/>
              </a:lnSpc>
            </a:pPr>
            <a:r>
              <a:rPr lang="en-US" sz="3200" b="1" i="1" spc="-62" dirty="0">
                <a:solidFill>
                  <a:srgbClr val="191919"/>
                </a:solidFill>
                <a:latin typeface="Times Neue Roman" charset="0"/>
              </a:rPr>
              <a:t>Due Diligence </a:t>
            </a:r>
            <a:r>
              <a:rPr lang="en-US" sz="3200" b="1" spc="-62" dirty="0" err="1">
                <a:solidFill>
                  <a:srgbClr val="191919"/>
                </a:solidFill>
                <a:latin typeface="Times Neue Roman" charset="0"/>
              </a:rPr>
              <a:t>Masalah</a:t>
            </a:r>
            <a:r>
              <a:rPr lang="en-US" sz="3200" b="1" spc="-62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200" b="1" spc="-62" dirty="0" err="1">
                <a:solidFill>
                  <a:srgbClr val="191919"/>
                </a:solidFill>
                <a:latin typeface="Times Neue Roman" charset="0"/>
              </a:rPr>
              <a:t>Hukum</a:t>
            </a:r>
            <a:r>
              <a:rPr lang="en-US" sz="3200" b="1" spc="-62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200" b="1" spc="-62" dirty="0" err="1">
                <a:solidFill>
                  <a:srgbClr val="191919"/>
                </a:solidFill>
                <a:latin typeface="Times Neue Roman" charset="0"/>
              </a:rPr>
              <a:t>pada</a:t>
            </a:r>
            <a:r>
              <a:rPr lang="en-US" sz="3200" b="1" spc="-62" dirty="0">
                <a:solidFill>
                  <a:srgbClr val="191919"/>
                </a:solidFill>
                <a:latin typeface="Times Neue Roman" charset="0"/>
              </a:rPr>
              <a:t> Perusahaan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584730" y="3751628"/>
            <a:ext cx="432227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4163" indent="-284163">
              <a:buFont typeface="+mj-lt"/>
              <a:buAutoNum type="arabicPeriod"/>
            </a:pP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Dokumen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-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dokumen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penting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perusahaan</a:t>
            </a:r>
            <a:endParaRPr lang="en-US" sz="2400" dirty="0">
              <a:solidFill>
                <a:srgbClr val="191919"/>
              </a:solidFill>
              <a:latin typeface="Times Neue Roman" charset="0"/>
            </a:endParaRPr>
          </a:p>
          <a:p>
            <a:pPr marL="284163" indent="-284163">
              <a:buFont typeface="+mj-lt"/>
              <a:buAutoNum type="arabicPeriod"/>
            </a:pP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Akte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Pendirian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dan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Perubahan-Perubahannya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</a:p>
          <a:p>
            <a:pPr marL="284163" indent="-284163">
              <a:buFont typeface="+mj-lt"/>
              <a:buAutoNum type="arabicPeriod"/>
            </a:pP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Anggaran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Dasar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Perusahaan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beserta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perubahan-perubahannya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</a:p>
          <a:p>
            <a:pPr marL="284163" indent="-284163">
              <a:buFont typeface="+mj-lt"/>
              <a:buAutoNum type="arabicPeriod"/>
            </a:pP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Catatan-catatan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/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risalah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rapat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,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termasuk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risalah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rapat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direksi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dan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rapat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umum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pemegang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saham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</a:p>
          <a:p>
            <a:pPr marL="284163" indent="-284163">
              <a:buFont typeface="+mj-lt"/>
              <a:buAutoNum type="arabicPeriod"/>
            </a:pP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Perjanjian-perjanjian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dengan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pihak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ketiga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</a:p>
          <a:p>
            <a:pPr marL="284163" indent="-284163">
              <a:buFont typeface="+mj-lt"/>
              <a:buAutoNum type="arabicPeriod"/>
            </a:pP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Proses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hukum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yang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sedang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berjalan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dan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yang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mungkin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akan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terjadi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63910" y="5043747"/>
            <a:ext cx="5524647" cy="363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696"/>
              </a:lnSpc>
            </a:pPr>
            <a:r>
              <a:rPr lang="en-US" sz="3200" b="1" spc="-62" dirty="0" err="1">
                <a:solidFill>
                  <a:srgbClr val="191919"/>
                </a:solidFill>
                <a:latin typeface="Times Neue Roman" charset="0"/>
              </a:rPr>
              <a:t>Manfaat</a:t>
            </a:r>
            <a:r>
              <a:rPr lang="en-US" sz="3200" b="1" spc="-62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200" b="1" i="1" spc="-62" dirty="0">
                <a:solidFill>
                  <a:srgbClr val="191919"/>
                </a:solidFill>
                <a:latin typeface="Times Neue Roman" charset="0"/>
              </a:rPr>
              <a:t>Due Diligence </a:t>
            </a:r>
            <a:r>
              <a:rPr lang="en-US" sz="3200" b="1" spc="-62" dirty="0">
                <a:solidFill>
                  <a:srgbClr val="191919"/>
                </a:solidFill>
                <a:latin typeface="Times Neue Roman" charset="0"/>
              </a:rPr>
              <a:t>(1)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03921" y="5728671"/>
            <a:ext cx="5989901" cy="2244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4163" indent="-284163">
              <a:lnSpc>
                <a:spcPts val="2507"/>
              </a:lnSpc>
              <a:buFont typeface="+mj-lt"/>
              <a:buAutoNum type="arabicPeriod"/>
            </a:pP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Banyak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manfaat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yang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diperoleh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dari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kegiatan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i="1" dirty="0">
                <a:solidFill>
                  <a:srgbClr val="191919"/>
                </a:solidFill>
                <a:latin typeface="Times Neue Roman" charset="0"/>
              </a:rPr>
              <a:t>due diligence</a:t>
            </a:r>
          </a:p>
          <a:p>
            <a:pPr marL="284163" indent="-284163">
              <a:lnSpc>
                <a:spcPts val="2507"/>
              </a:lnSpc>
              <a:buFont typeface="+mj-lt"/>
              <a:buAutoNum type="arabicPeriod"/>
            </a:pPr>
            <a:r>
              <a:rPr lang="id-ID" sz="2400" dirty="0">
                <a:solidFill>
                  <a:srgbClr val="191919"/>
                </a:solidFill>
                <a:latin typeface="Times Neue Roman" charset="0"/>
              </a:rPr>
              <a:t>P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ada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pokoknya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adalah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untuk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mengetahui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dan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memastikan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terpenuhinya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persyaratan-persyaratan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yang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dituntut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oleh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hukum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,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atau</a:t>
            </a:r>
            <a:endParaRPr lang="en-US" sz="2400" dirty="0">
              <a:solidFill>
                <a:srgbClr val="191919"/>
              </a:solidFill>
              <a:latin typeface="Times Neue Roman" charset="0"/>
            </a:endParaRPr>
          </a:p>
          <a:p>
            <a:pPr marL="284163" indent="-284163">
              <a:lnSpc>
                <a:spcPts val="2507"/>
              </a:lnSpc>
              <a:spcBef>
                <a:spcPct val="0"/>
              </a:spcBef>
              <a:buFont typeface="+mj-lt"/>
              <a:buAutoNum type="arabicPeriod"/>
            </a:pPr>
            <a:r>
              <a:rPr lang="id-ID" sz="2400" dirty="0">
                <a:solidFill>
                  <a:srgbClr val="191919"/>
                </a:solidFill>
                <a:latin typeface="Times Neue Roman" charset="0"/>
              </a:rPr>
              <a:t>U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ntuk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mengetahui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kewajiban-kewajiban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hukum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143861"/>
            <a:ext cx="7852074" cy="7622849"/>
            <a:chOff x="0" y="0"/>
            <a:chExt cx="2364975" cy="22959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64975" cy="2295935"/>
            </a:xfrm>
            <a:custGeom>
              <a:avLst/>
              <a:gdLst/>
              <a:ahLst/>
              <a:cxnLst/>
              <a:rect l="l" t="t" r="r" b="b"/>
              <a:pathLst>
                <a:path w="2364975" h="2295935">
                  <a:moveTo>
                    <a:pt x="2240515" y="2295935"/>
                  </a:moveTo>
                  <a:lnTo>
                    <a:pt x="124460" y="2295935"/>
                  </a:lnTo>
                  <a:cubicBezTo>
                    <a:pt x="55880" y="2295935"/>
                    <a:pt x="0" y="2240055"/>
                    <a:pt x="0" y="21714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40515" y="0"/>
                  </a:lnTo>
                  <a:cubicBezTo>
                    <a:pt x="2309095" y="0"/>
                    <a:pt x="2364975" y="55880"/>
                    <a:pt x="2364975" y="124460"/>
                  </a:cubicBezTo>
                  <a:lnTo>
                    <a:pt x="2364975" y="2171475"/>
                  </a:lnTo>
                  <a:cubicBezTo>
                    <a:pt x="2364975" y="2240055"/>
                    <a:pt x="2309095" y="2295935"/>
                    <a:pt x="2240515" y="22959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028700" y="542925"/>
            <a:ext cx="9594966" cy="113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</a:pPr>
            <a:r>
              <a:rPr lang="en-US" sz="6500" b="1" spc="-160" dirty="0">
                <a:solidFill>
                  <a:srgbClr val="191919"/>
                </a:solidFill>
                <a:latin typeface="Times Neue Roman" charset="0"/>
              </a:rPr>
              <a:t>6. </a:t>
            </a:r>
            <a:r>
              <a:rPr lang="en-US" sz="6500" b="1" spc="-160" dirty="0" err="1">
                <a:solidFill>
                  <a:srgbClr val="191919"/>
                </a:solidFill>
                <a:latin typeface="Times Neue Roman" charset="0"/>
              </a:rPr>
              <a:t>Contoh</a:t>
            </a:r>
            <a:r>
              <a:rPr lang="en-US" sz="6500" b="1" spc="-16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6500" b="1" spc="-160" dirty="0" err="1">
                <a:solidFill>
                  <a:srgbClr val="191919"/>
                </a:solidFill>
                <a:latin typeface="Times Neue Roman" charset="0"/>
              </a:rPr>
              <a:t>Kasus</a:t>
            </a:r>
            <a:endParaRPr lang="en-US" sz="6500" b="1" spc="-160" dirty="0">
              <a:solidFill>
                <a:srgbClr val="191919"/>
              </a:solidFill>
              <a:latin typeface="Times Neue Roman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05042" y="2707759"/>
            <a:ext cx="3804834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212"/>
              </a:lnSpc>
            </a:pPr>
            <a:r>
              <a:rPr lang="en-US" sz="3000" b="1" u="none" spc="-74" dirty="0" err="1">
                <a:solidFill>
                  <a:srgbClr val="191919"/>
                </a:solidFill>
                <a:latin typeface="Times Neue Roman" charset="0"/>
              </a:rPr>
              <a:t>Contoh</a:t>
            </a:r>
            <a:r>
              <a:rPr lang="en-US" sz="3000" b="1" u="none" spc="-74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000" b="1" u="none" spc="-74" dirty="0" err="1">
                <a:solidFill>
                  <a:srgbClr val="191919"/>
                </a:solidFill>
                <a:latin typeface="Times Neue Roman" charset="0"/>
              </a:rPr>
              <a:t>Kasus</a:t>
            </a:r>
            <a:r>
              <a:rPr lang="en-US" sz="3000" b="1" u="none" spc="-74" dirty="0">
                <a:solidFill>
                  <a:srgbClr val="191919"/>
                </a:solidFill>
                <a:latin typeface="Times Neue Roman" charset="0"/>
              </a:rPr>
              <a:t> ke</a:t>
            </a:r>
            <a:r>
              <a:rPr lang="en-US" sz="3000" b="1" spc="-74" dirty="0">
                <a:solidFill>
                  <a:srgbClr val="191919"/>
                </a:solidFill>
                <a:latin typeface="Times Neue Roman" charset="0"/>
              </a:rPr>
              <a:t>-1</a:t>
            </a:r>
            <a:endParaRPr lang="en-US" sz="3000" b="1" u="none" spc="-74" dirty="0">
              <a:solidFill>
                <a:srgbClr val="191919"/>
              </a:solidFill>
              <a:latin typeface="Times Neue Roman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9407226" y="2143861"/>
            <a:ext cx="7852074" cy="7622849"/>
            <a:chOff x="0" y="0"/>
            <a:chExt cx="2364975" cy="229593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364975" cy="2295935"/>
            </a:xfrm>
            <a:custGeom>
              <a:avLst/>
              <a:gdLst/>
              <a:ahLst/>
              <a:cxnLst/>
              <a:rect l="l" t="t" r="r" b="b"/>
              <a:pathLst>
                <a:path w="2364975" h="2295935">
                  <a:moveTo>
                    <a:pt x="2240515" y="2295935"/>
                  </a:moveTo>
                  <a:lnTo>
                    <a:pt x="124460" y="2295935"/>
                  </a:lnTo>
                  <a:cubicBezTo>
                    <a:pt x="55880" y="2295935"/>
                    <a:pt x="0" y="2240055"/>
                    <a:pt x="0" y="21714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40515" y="0"/>
                  </a:lnTo>
                  <a:cubicBezTo>
                    <a:pt x="2309095" y="0"/>
                    <a:pt x="2364975" y="55880"/>
                    <a:pt x="2364975" y="124460"/>
                  </a:cubicBezTo>
                  <a:lnTo>
                    <a:pt x="2364975" y="2171475"/>
                  </a:lnTo>
                  <a:cubicBezTo>
                    <a:pt x="2364975" y="2240055"/>
                    <a:pt x="2309095" y="2295935"/>
                    <a:pt x="2240515" y="22959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9906000" y="2757822"/>
            <a:ext cx="3804834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212"/>
              </a:lnSpc>
            </a:pPr>
            <a:r>
              <a:rPr lang="en-US" sz="3000" b="1" u="none" spc="-74" dirty="0" err="1">
                <a:solidFill>
                  <a:srgbClr val="191919"/>
                </a:solidFill>
                <a:latin typeface="Times Neue Roman" charset="0"/>
              </a:rPr>
              <a:t>Contoh</a:t>
            </a:r>
            <a:r>
              <a:rPr lang="en-US" sz="3000" b="1" u="none" spc="-74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000" b="1" u="none" spc="-74" dirty="0" err="1">
                <a:solidFill>
                  <a:srgbClr val="191919"/>
                </a:solidFill>
                <a:latin typeface="Times Neue Roman" charset="0"/>
              </a:rPr>
              <a:t>Kasus</a:t>
            </a:r>
            <a:r>
              <a:rPr lang="en-US" sz="3000" b="1" u="none" spc="-74" dirty="0">
                <a:solidFill>
                  <a:srgbClr val="191919"/>
                </a:solidFill>
                <a:latin typeface="Times Neue Roman" charset="0"/>
              </a:rPr>
              <a:t> ke-2</a:t>
            </a:r>
          </a:p>
        </p:txBody>
      </p:sp>
      <p:pic>
        <p:nvPicPr>
          <p:cNvPr id="19" name="Picture 18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220" y="3240175"/>
            <a:ext cx="5529158" cy="6266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4"/>
          <p:cNvGrpSpPr/>
          <p:nvPr/>
        </p:nvGrpSpPr>
        <p:grpSpPr>
          <a:xfrm>
            <a:off x="7032708" y="2912943"/>
            <a:ext cx="850558" cy="850558"/>
            <a:chOff x="0" y="0"/>
            <a:chExt cx="1134077" cy="1134077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134077" cy="1134077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C38F2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 rot="-5400000">
              <a:off x="425855" y="452930"/>
              <a:ext cx="339422" cy="228217"/>
              <a:chOff x="0" y="0"/>
              <a:chExt cx="1930400" cy="129794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930400" cy="1297940"/>
              </a:xfrm>
              <a:custGeom>
                <a:avLst/>
                <a:gdLst/>
                <a:ahLst/>
                <a:cxnLst/>
                <a:rect l="l" t="t" r="r" b="b"/>
                <a:pathLst>
                  <a:path w="1930400" h="1297940">
                    <a:moveTo>
                      <a:pt x="0" y="0"/>
                    </a:moveTo>
                    <a:lnTo>
                      <a:pt x="965200" y="1297940"/>
                    </a:lnTo>
                    <a:lnTo>
                      <a:pt x="19304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20" name="Picture 19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3200" y="3245145"/>
            <a:ext cx="5638800" cy="6264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3" name="Group 13"/>
          <p:cNvGrpSpPr/>
          <p:nvPr/>
        </p:nvGrpSpPr>
        <p:grpSpPr>
          <a:xfrm>
            <a:off x="15729536" y="2814896"/>
            <a:ext cx="850558" cy="850558"/>
            <a:chOff x="0" y="0"/>
            <a:chExt cx="1134077" cy="1134077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134077" cy="1134077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C38F2"/>
              </a:solidFill>
            </p:spPr>
            <p:txBody>
              <a:bodyPr/>
              <a:lstStyle/>
              <a:p>
                <a:endParaRPr lang="en-ID" dirty="0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5400000">
              <a:off x="425855" y="452930"/>
              <a:ext cx="339422" cy="228217"/>
              <a:chOff x="0" y="0"/>
              <a:chExt cx="1930400" cy="129794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930400" cy="1297940"/>
              </a:xfrm>
              <a:custGeom>
                <a:avLst/>
                <a:gdLst/>
                <a:ahLst/>
                <a:cxnLst/>
                <a:rect l="l" t="t" r="r" b="b"/>
                <a:pathLst>
                  <a:path w="1930400" h="1297940">
                    <a:moveTo>
                      <a:pt x="0" y="0"/>
                    </a:moveTo>
                    <a:lnTo>
                      <a:pt x="965200" y="1297940"/>
                    </a:lnTo>
                    <a:lnTo>
                      <a:pt x="19304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D943E-63BD-D34F-83C4-3DB19736C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Point-Point </a:t>
            </a:r>
            <a:r>
              <a:rPr lang="en-US" b="1" dirty="0" err="1">
                <a:solidFill>
                  <a:srgbClr val="0070C0"/>
                </a:solidFill>
              </a:rPr>
              <a:t>Diskusi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C59B5-E7E1-2542-9A3B-6648A76A9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00000"/>
              </a:lnSpc>
            </a:pPr>
            <a:r>
              <a:rPr lang="en-US" sz="5250" dirty="0" err="1"/>
              <a:t>Apakah</a:t>
            </a:r>
            <a:r>
              <a:rPr lang="en-US" sz="5250" dirty="0"/>
              <a:t> Legal Opinion </a:t>
            </a:r>
            <a:r>
              <a:rPr lang="en-US" sz="5250" dirty="0" err="1"/>
              <a:t>sama</a:t>
            </a:r>
            <a:r>
              <a:rPr lang="en-US" sz="5250" dirty="0"/>
              <a:t> </a:t>
            </a:r>
            <a:r>
              <a:rPr lang="en-US" sz="5250" dirty="0" err="1"/>
              <a:t>dengan</a:t>
            </a:r>
            <a:r>
              <a:rPr lang="en-US" sz="5250" dirty="0"/>
              <a:t> Legal Memorandum</a:t>
            </a:r>
          </a:p>
          <a:p>
            <a:pPr>
              <a:lnSpc>
                <a:spcPct val="100000"/>
              </a:lnSpc>
            </a:pPr>
            <a:r>
              <a:rPr lang="en-US" sz="5250" dirty="0" err="1"/>
              <a:t>Apakah</a:t>
            </a:r>
            <a:r>
              <a:rPr lang="en-US" sz="5250" dirty="0"/>
              <a:t> Legal Opinion </a:t>
            </a:r>
            <a:r>
              <a:rPr lang="en-US" sz="5250" dirty="0" err="1"/>
              <a:t>dapat</a:t>
            </a:r>
            <a:r>
              <a:rPr lang="en-US" sz="5250" dirty="0"/>
              <a:t> </a:t>
            </a:r>
            <a:r>
              <a:rPr lang="en-US" sz="5250" dirty="0" err="1"/>
              <a:t>menjadi</a:t>
            </a:r>
            <a:r>
              <a:rPr lang="en-US" sz="5250" dirty="0"/>
              <a:t> </a:t>
            </a:r>
            <a:r>
              <a:rPr lang="en-US" sz="5250" dirty="0" err="1"/>
              <a:t>sumber</a:t>
            </a:r>
            <a:r>
              <a:rPr lang="en-US" sz="5250" dirty="0"/>
              <a:t> </a:t>
            </a:r>
            <a:r>
              <a:rPr lang="en-US" sz="5250" dirty="0" err="1"/>
              <a:t>hukum</a:t>
            </a:r>
            <a:r>
              <a:rPr lang="en-US" sz="5250" dirty="0"/>
              <a:t> formal?</a:t>
            </a:r>
          </a:p>
          <a:p>
            <a:pPr>
              <a:lnSpc>
                <a:spcPct val="100000"/>
              </a:lnSpc>
            </a:pPr>
            <a:r>
              <a:rPr lang="en-US" sz="5250" dirty="0" err="1"/>
              <a:t>Apakah</a:t>
            </a:r>
            <a:r>
              <a:rPr lang="en-US" sz="5250" dirty="0"/>
              <a:t> </a:t>
            </a:r>
            <a:r>
              <a:rPr lang="en-US" sz="5250" dirty="0" err="1"/>
              <a:t>kode</a:t>
            </a:r>
            <a:r>
              <a:rPr lang="en-US" sz="5250" dirty="0"/>
              <a:t> </a:t>
            </a:r>
            <a:r>
              <a:rPr lang="en-US" sz="5250" dirty="0" err="1"/>
              <a:t>etik</a:t>
            </a:r>
            <a:r>
              <a:rPr lang="en-US" sz="5250" dirty="0"/>
              <a:t> </a:t>
            </a:r>
            <a:r>
              <a:rPr lang="en-US" sz="5250" dirty="0" err="1"/>
              <a:t>profesi</a:t>
            </a:r>
            <a:r>
              <a:rPr lang="en-US" sz="5250" dirty="0"/>
              <a:t> </a:t>
            </a:r>
            <a:r>
              <a:rPr lang="en-US" sz="5250" dirty="0" err="1"/>
              <a:t>dapat</a:t>
            </a:r>
            <a:r>
              <a:rPr lang="en-US" sz="5250" dirty="0"/>
              <a:t> </a:t>
            </a:r>
            <a:r>
              <a:rPr lang="en-US" sz="5250" dirty="0" err="1"/>
              <a:t>menjadi</a:t>
            </a:r>
            <a:r>
              <a:rPr lang="en-US" sz="5250" dirty="0"/>
              <a:t> </a:t>
            </a:r>
            <a:r>
              <a:rPr lang="en-US" sz="5250" dirty="0" err="1"/>
              <a:t>dasar</a:t>
            </a:r>
            <a:r>
              <a:rPr lang="en-US" sz="5250" dirty="0"/>
              <a:t> </a:t>
            </a:r>
            <a:r>
              <a:rPr lang="en-US" sz="5250" dirty="0" err="1"/>
              <a:t>hukum</a:t>
            </a:r>
            <a:r>
              <a:rPr lang="en-US" sz="5250" dirty="0"/>
              <a:t>?</a:t>
            </a:r>
          </a:p>
          <a:p>
            <a:pPr>
              <a:lnSpc>
                <a:spcPct val="100000"/>
              </a:lnSpc>
            </a:pPr>
            <a:r>
              <a:rPr lang="en-US" sz="5250" dirty="0" err="1"/>
              <a:t>Penggunaan</a:t>
            </a:r>
            <a:r>
              <a:rPr lang="en-US" sz="5250" dirty="0"/>
              <a:t> </a:t>
            </a:r>
            <a:r>
              <a:rPr lang="en-US" sz="5250" dirty="0" err="1"/>
              <a:t>surat</a:t>
            </a:r>
            <a:r>
              <a:rPr lang="en-US" sz="5250" dirty="0"/>
              <a:t> </a:t>
            </a:r>
            <a:r>
              <a:rPr lang="en-US" sz="5250" dirty="0" err="1"/>
              <a:t>pernyataan</a:t>
            </a:r>
            <a:r>
              <a:rPr lang="en-US" sz="5250" dirty="0"/>
              <a:t> </a:t>
            </a:r>
            <a:r>
              <a:rPr lang="en-US" sz="5250" dirty="0" err="1"/>
              <a:t>dari</a:t>
            </a:r>
            <a:r>
              <a:rPr lang="en-US" sz="5250" dirty="0"/>
              <a:t> </a:t>
            </a:r>
            <a:r>
              <a:rPr lang="en-US" sz="5250" dirty="0" err="1"/>
              <a:t>klien</a:t>
            </a:r>
            <a:r>
              <a:rPr lang="en-US" sz="5250" dirty="0"/>
              <a:t> </a:t>
            </a:r>
            <a:r>
              <a:rPr lang="en-US" sz="5250" dirty="0" err="1"/>
              <a:t>mengenai</a:t>
            </a:r>
            <a:r>
              <a:rPr lang="en-US" sz="5250" dirty="0"/>
              <a:t> </a:t>
            </a:r>
            <a:r>
              <a:rPr lang="en-US" sz="5250" dirty="0" err="1"/>
              <a:t>keabsahan</a:t>
            </a:r>
            <a:r>
              <a:rPr lang="en-US" sz="5250" dirty="0"/>
              <a:t> data/</a:t>
            </a:r>
            <a:r>
              <a:rPr lang="en-US" sz="5250" dirty="0" err="1"/>
              <a:t>informasi</a:t>
            </a:r>
            <a:r>
              <a:rPr lang="en-US" sz="5250" dirty="0"/>
              <a:t> dan </a:t>
            </a:r>
            <a:r>
              <a:rPr lang="en-US" sz="5250" dirty="0" err="1"/>
              <a:t>dokumen</a:t>
            </a:r>
            <a:endParaRPr lang="en-US" sz="5250" dirty="0"/>
          </a:p>
          <a:p>
            <a:pPr>
              <a:lnSpc>
                <a:spcPct val="100000"/>
              </a:lnSpc>
            </a:pPr>
            <a:r>
              <a:rPr lang="en-US" sz="5250" dirty="0" err="1"/>
              <a:t>Tanggung</a:t>
            </a:r>
            <a:r>
              <a:rPr lang="en-US" sz="5250" dirty="0"/>
              <a:t> </a:t>
            </a:r>
            <a:r>
              <a:rPr lang="en-US" sz="5250" dirty="0" err="1"/>
              <a:t>jawab</a:t>
            </a:r>
            <a:r>
              <a:rPr lang="en-US" sz="5250" dirty="0"/>
              <a:t> </a:t>
            </a:r>
            <a:r>
              <a:rPr lang="en-US" sz="5250" dirty="0" err="1"/>
              <a:t>Advokat</a:t>
            </a:r>
            <a:r>
              <a:rPr lang="en-US" sz="5250" dirty="0"/>
              <a:t> </a:t>
            </a:r>
            <a:r>
              <a:rPr lang="en-US" sz="5250" dirty="0" err="1"/>
              <a:t>terhadap</a:t>
            </a:r>
            <a:r>
              <a:rPr lang="en-US" sz="5250" dirty="0"/>
              <a:t> </a:t>
            </a:r>
            <a:r>
              <a:rPr lang="en-US" sz="5250" dirty="0" err="1"/>
              <a:t>kerugian</a:t>
            </a:r>
            <a:r>
              <a:rPr lang="en-US" sz="5250" dirty="0"/>
              <a:t> </a:t>
            </a:r>
            <a:r>
              <a:rPr lang="en-US" sz="5250" dirty="0" err="1"/>
              <a:t>klien</a:t>
            </a:r>
            <a:endParaRPr lang="en-US" sz="5250" dirty="0"/>
          </a:p>
        </p:txBody>
      </p:sp>
    </p:spTree>
    <p:extLst>
      <p:ext uri="{BB962C8B-B14F-4D97-AF65-F5344CB8AC3E}">
        <p14:creationId xmlns:p14="http://schemas.microsoft.com/office/powerpoint/2010/main" val="128788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9933" y="5546333"/>
            <a:ext cx="10039643" cy="1458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88"/>
              </a:lnSpc>
            </a:pPr>
            <a:r>
              <a:rPr lang="en-US" sz="8000" spc="-203" dirty="0" err="1">
                <a:solidFill>
                  <a:srgbClr val="191919"/>
                </a:solidFill>
                <a:latin typeface="Times Neue Roman" charset="0"/>
              </a:rPr>
              <a:t>Terima</a:t>
            </a:r>
            <a:r>
              <a:rPr lang="en-US" sz="8000" spc="-203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8000" spc="-203" dirty="0" err="1">
                <a:solidFill>
                  <a:srgbClr val="191919"/>
                </a:solidFill>
                <a:latin typeface="Times Neue Roman" charset="0"/>
              </a:rPr>
              <a:t>Kasih</a:t>
            </a:r>
            <a:endParaRPr lang="en-US" sz="8000" spc="-203" dirty="0">
              <a:solidFill>
                <a:srgbClr val="191919"/>
              </a:solidFill>
              <a:latin typeface="Times Neue Roman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6894253"/>
            <a:ext cx="11684034" cy="1228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863"/>
              </a:lnSpc>
            </a:pPr>
            <a:r>
              <a:rPr lang="en-US" sz="7587" spc="-227" dirty="0">
                <a:solidFill>
                  <a:srgbClr val="191919"/>
                </a:solidFill>
                <a:latin typeface="Times Neue Roman" charset="0"/>
              </a:rPr>
              <a:t>ningrum.sirait@gmail.com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19933" y="8304892"/>
            <a:ext cx="4698786" cy="1396231"/>
            <a:chOff x="0" y="0"/>
            <a:chExt cx="6265049" cy="186164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6265049" cy="1861641"/>
              <a:chOff x="0" y="0"/>
              <a:chExt cx="2214631" cy="660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214631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2214631" h="660400">
                    <a:moveTo>
                      <a:pt x="2090171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90171" y="0"/>
                    </a:lnTo>
                    <a:cubicBezTo>
                      <a:pt x="2158751" y="0"/>
                      <a:pt x="2214631" y="55880"/>
                      <a:pt x="2214631" y="124460"/>
                    </a:cubicBezTo>
                    <a:lnTo>
                      <a:pt x="2214631" y="535940"/>
                    </a:lnTo>
                    <a:cubicBezTo>
                      <a:pt x="2214631" y="604520"/>
                      <a:pt x="2158751" y="660400"/>
                      <a:pt x="2090171" y="660400"/>
                    </a:cubicBezTo>
                    <a:close/>
                  </a:path>
                </a:pathLst>
              </a:custGeom>
              <a:solidFill>
                <a:srgbClr val="4C38F2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581165" y="596080"/>
              <a:ext cx="5039459" cy="6294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94"/>
                </a:lnSpc>
              </a:pPr>
              <a:r>
                <a:rPr lang="en-US" sz="2852" dirty="0">
                  <a:solidFill>
                    <a:srgbClr val="FFFFFF"/>
                  </a:solidFill>
                  <a:latin typeface="Muli Bold Bold"/>
                </a:rPr>
                <a:t> +62 811 612 29</a:t>
              </a:r>
              <a:r>
                <a:rPr lang="id-ID" sz="2852" dirty="0">
                  <a:solidFill>
                    <a:srgbClr val="FFFFFF"/>
                  </a:solidFill>
                  <a:latin typeface="Muli Bold Bold"/>
                </a:rPr>
                <a:t>6</a:t>
              </a:r>
              <a:endParaRPr lang="en-US" sz="2852" dirty="0">
                <a:solidFill>
                  <a:srgbClr val="FFFFFF"/>
                </a:solidFill>
                <a:latin typeface="Muli Bold Bold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4DB0B4A-548C-400E-B4D8-49B85656E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00" y="342900"/>
            <a:ext cx="4495800" cy="9677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3671" b="24107"/>
          <a:stretch>
            <a:fillRect/>
          </a:stretch>
        </p:blipFill>
        <p:spPr>
          <a:xfrm>
            <a:off x="2454803" y="7205938"/>
            <a:ext cx="13378394" cy="289056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20376" y="1019175"/>
            <a:ext cx="950467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</a:pPr>
            <a:r>
              <a:rPr lang="id-ID" sz="8000" spc="-160" dirty="0">
                <a:solidFill>
                  <a:srgbClr val="191919"/>
                </a:solidFill>
                <a:latin typeface="Times Neue Roman Bold"/>
              </a:rPr>
              <a:t>Outline Pembelajaran</a:t>
            </a:r>
            <a:endParaRPr lang="en-US" sz="8000" spc="-160" dirty="0">
              <a:solidFill>
                <a:srgbClr val="191919"/>
              </a:solidFill>
              <a:latin typeface="Times Neue Roman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2876274"/>
            <a:ext cx="16230600" cy="354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499" lvl="1" indent="-539749">
              <a:lnSpc>
                <a:spcPts val="6999"/>
              </a:lnSpc>
              <a:buFont typeface="Arial"/>
              <a:buChar char="•"/>
            </a:pPr>
            <a:r>
              <a:rPr lang="en-US" sz="4999" dirty="0" err="1">
                <a:solidFill>
                  <a:srgbClr val="191919"/>
                </a:solidFill>
                <a:latin typeface="Times Neue Roman Bold"/>
              </a:rPr>
              <a:t>Pendahuluan</a:t>
            </a:r>
            <a:endParaRPr lang="en-US" sz="4999" dirty="0">
              <a:solidFill>
                <a:srgbClr val="191919"/>
              </a:solidFill>
              <a:latin typeface="Times Neue Roman Bold"/>
            </a:endParaRPr>
          </a:p>
          <a:p>
            <a:pPr marL="1079499" lvl="1" indent="-539749">
              <a:lnSpc>
                <a:spcPts val="6999"/>
              </a:lnSpc>
              <a:buFont typeface="Arial"/>
              <a:buChar char="•"/>
            </a:pPr>
            <a:r>
              <a:rPr lang="en-US" sz="4999" dirty="0" err="1">
                <a:solidFill>
                  <a:srgbClr val="191919"/>
                </a:solidFill>
                <a:latin typeface="Times Neue Roman Bold"/>
              </a:rPr>
              <a:t>Penelusuran</a:t>
            </a:r>
            <a:r>
              <a:rPr lang="en-US" sz="4999" dirty="0">
                <a:solidFill>
                  <a:srgbClr val="191919"/>
                </a:solidFill>
                <a:latin typeface="Times Neue Roman Bold"/>
              </a:rPr>
              <a:t> </a:t>
            </a:r>
            <a:r>
              <a:rPr lang="en-US" sz="4999" dirty="0" err="1">
                <a:solidFill>
                  <a:srgbClr val="191919"/>
                </a:solidFill>
                <a:latin typeface="Times Neue Roman Bold"/>
              </a:rPr>
              <a:t>Dokumen</a:t>
            </a:r>
            <a:r>
              <a:rPr lang="en-US" sz="4999" dirty="0">
                <a:solidFill>
                  <a:srgbClr val="191919"/>
                </a:solidFill>
                <a:latin typeface="Times Neue Roman Bold"/>
              </a:rPr>
              <a:t> Hukum</a:t>
            </a:r>
          </a:p>
          <a:p>
            <a:pPr marL="1079499" lvl="1" indent="-539749">
              <a:lnSpc>
                <a:spcPts val="6999"/>
              </a:lnSpc>
              <a:buFont typeface="Arial"/>
              <a:buChar char="•"/>
            </a:pPr>
            <a:r>
              <a:rPr lang="en-US" sz="4999" dirty="0">
                <a:solidFill>
                  <a:srgbClr val="191919"/>
                </a:solidFill>
                <a:latin typeface="Times Neue Roman Bold"/>
              </a:rPr>
              <a:t>Teknik dan Strategi </a:t>
            </a:r>
            <a:r>
              <a:rPr lang="en-US" sz="4999" dirty="0" err="1">
                <a:solidFill>
                  <a:srgbClr val="191919"/>
                </a:solidFill>
                <a:latin typeface="Times Neue Roman Bold"/>
              </a:rPr>
              <a:t>Analisis</a:t>
            </a:r>
            <a:r>
              <a:rPr lang="en-US" sz="4999" dirty="0">
                <a:solidFill>
                  <a:srgbClr val="191919"/>
                </a:solidFill>
                <a:latin typeface="Times Neue Roman Bold"/>
              </a:rPr>
              <a:t> Hukum; dan</a:t>
            </a:r>
          </a:p>
          <a:p>
            <a:pPr marL="1079499" lvl="1" indent="-539749">
              <a:lnSpc>
                <a:spcPts val="6999"/>
              </a:lnSpc>
              <a:buFont typeface="Arial"/>
              <a:buChar char="•"/>
            </a:pPr>
            <a:r>
              <a:rPr lang="en-US" sz="4999" dirty="0" err="1">
                <a:solidFill>
                  <a:srgbClr val="191919"/>
                </a:solidFill>
                <a:latin typeface="Times Neue Roman Bold"/>
              </a:rPr>
              <a:t>Pemberian</a:t>
            </a:r>
            <a:r>
              <a:rPr lang="en-US" sz="4999" dirty="0">
                <a:solidFill>
                  <a:srgbClr val="191919"/>
                </a:solidFill>
                <a:latin typeface="Times Neue Roman Bold"/>
              </a:rPr>
              <a:t> </a:t>
            </a:r>
            <a:r>
              <a:rPr lang="en-US" sz="4999" dirty="0" err="1">
                <a:solidFill>
                  <a:srgbClr val="191919"/>
                </a:solidFill>
                <a:latin typeface="Times Neue Roman Bold"/>
              </a:rPr>
              <a:t>Pendapat</a:t>
            </a:r>
            <a:r>
              <a:rPr lang="en-US" sz="4999" dirty="0">
                <a:solidFill>
                  <a:srgbClr val="191919"/>
                </a:solidFill>
                <a:latin typeface="Times Neue Roman Bold"/>
              </a:rPr>
              <a:t> Hukum (</a:t>
            </a:r>
            <a:r>
              <a:rPr lang="en-US" sz="4999" i="1" dirty="0">
                <a:solidFill>
                  <a:srgbClr val="191919"/>
                </a:solidFill>
                <a:latin typeface="Times Neue Roman Bold"/>
              </a:rPr>
              <a:t>Legal Opinion</a:t>
            </a:r>
            <a:r>
              <a:rPr lang="en-US" sz="4999" dirty="0">
                <a:solidFill>
                  <a:srgbClr val="191919"/>
                </a:solidFill>
                <a:latin typeface="Times Neue Roman Bold"/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0186" y="1360582"/>
            <a:ext cx="17982173" cy="8031639"/>
            <a:chOff x="0" y="0"/>
            <a:chExt cx="5490351" cy="27168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16876"/>
            </a:xfrm>
            <a:custGeom>
              <a:avLst/>
              <a:gdLst/>
              <a:ahLst/>
              <a:cxnLst/>
              <a:rect l="l" t="t" r="r" b="b"/>
              <a:pathLst>
                <a:path w="5490351" h="2716876">
                  <a:moveTo>
                    <a:pt x="5365891" y="2716875"/>
                  </a:moveTo>
                  <a:lnTo>
                    <a:pt x="124460" y="2716875"/>
                  </a:lnTo>
                  <a:cubicBezTo>
                    <a:pt x="55880" y="2716875"/>
                    <a:pt x="0" y="2660996"/>
                    <a:pt x="0" y="25924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592416"/>
                  </a:lnTo>
                  <a:cubicBezTo>
                    <a:pt x="5490351" y="2660996"/>
                    <a:pt x="5434471" y="2716876"/>
                    <a:pt x="5365891" y="271687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30967" y="381000"/>
            <a:ext cx="16230600" cy="1031686"/>
            <a:chOff x="0" y="0"/>
            <a:chExt cx="10389482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389482" cy="660400"/>
            </a:xfrm>
            <a:custGeom>
              <a:avLst/>
              <a:gdLst/>
              <a:ahLst/>
              <a:cxnLst/>
              <a:rect l="l" t="t" r="r" b="b"/>
              <a:pathLst>
                <a:path w="10389482" h="660400">
                  <a:moveTo>
                    <a:pt x="1026502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65022" y="0"/>
                  </a:lnTo>
                  <a:cubicBezTo>
                    <a:pt x="10333603" y="0"/>
                    <a:pt x="10389482" y="55880"/>
                    <a:pt x="10389482" y="124460"/>
                  </a:cubicBezTo>
                  <a:lnTo>
                    <a:pt x="10389482" y="535940"/>
                  </a:lnTo>
                  <a:cubicBezTo>
                    <a:pt x="10389482" y="604520"/>
                    <a:pt x="10333603" y="660400"/>
                    <a:pt x="10265022" y="660400"/>
                  </a:cubicBezTo>
                  <a:close/>
                </a:path>
              </a:pathLst>
            </a:custGeom>
            <a:solidFill>
              <a:srgbClr val="4C38F2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58999" y="6991096"/>
            <a:ext cx="2895601" cy="240112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716850" y="1702051"/>
            <a:ext cx="14868847" cy="37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59"/>
              </a:lnSpc>
            </a:pPr>
            <a:r>
              <a:rPr lang="en-US" sz="3000" b="1" dirty="0">
                <a:solidFill>
                  <a:srgbClr val="191919"/>
                </a:solidFill>
                <a:latin typeface="Times Neue Roman"/>
              </a:rPr>
              <a:t>a. </a:t>
            </a:r>
            <a:r>
              <a:rPr lang="en-US" sz="3000" b="1" dirty="0" err="1">
                <a:solidFill>
                  <a:srgbClr val="191919"/>
                </a:solidFill>
                <a:latin typeface="Times Neue Roman"/>
              </a:rPr>
              <a:t>Definisi</a:t>
            </a:r>
            <a:r>
              <a:rPr lang="en-US" sz="3000" b="1" dirty="0">
                <a:solidFill>
                  <a:srgbClr val="191919"/>
                </a:solidFill>
                <a:latin typeface="Times Neue Roman"/>
              </a:rPr>
              <a:t> “</a:t>
            </a:r>
            <a:r>
              <a:rPr lang="en-US" sz="3000" b="1" dirty="0" err="1">
                <a:solidFill>
                  <a:srgbClr val="191919"/>
                </a:solidFill>
                <a:latin typeface="Times Neue Roman"/>
              </a:rPr>
              <a:t>Pendapat</a:t>
            </a:r>
            <a:r>
              <a:rPr lang="en-US" sz="3000" b="1" dirty="0">
                <a:solidFill>
                  <a:srgbClr val="191919"/>
                </a:solidFill>
                <a:latin typeface="Times Neue Roman"/>
              </a:rPr>
              <a:t> </a:t>
            </a:r>
            <a:r>
              <a:rPr lang="en-US" sz="3000" b="1" dirty="0" err="1">
                <a:solidFill>
                  <a:srgbClr val="191919"/>
                </a:solidFill>
                <a:latin typeface="Times Neue Roman"/>
              </a:rPr>
              <a:t>Hukum</a:t>
            </a:r>
            <a:r>
              <a:rPr lang="en-US" sz="3000" b="1" dirty="0">
                <a:solidFill>
                  <a:srgbClr val="191919"/>
                </a:solidFill>
                <a:latin typeface="Times Neue Roman"/>
              </a:rPr>
              <a:t>” </a:t>
            </a:r>
            <a:r>
              <a:rPr lang="en-US" sz="3000" b="1" dirty="0" err="1">
                <a:solidFill>
                  <a:srgbClr val="191919"/>
                </a:solidFill>
                <a:latin typeface="Times Neue Roman"/>
              </a:rPr>
              <a:t>atau</a:t>
            </a:r>
            <a:r>
              <a:rPr lang="en-US" sz="3000" b="1" dirty="0">
                <a:solidFill>
                  <a:srgbClr val="191919"/>
                </a:solidFill>
                <a:latin typeface="Times Neue Roman"/>
              </a:rPr>
              <a:t> “</a:t>
            </a:r>
            <a:r>
              <a:rPr lang="en-US" sz="3000" b="1" i="1" dirty="0">
                <a:solidFill>
                  <a:srgbClr val="191919"/>
                </a:solidFill>
                <a:latin typeface="Times Neue Roman"/>
              </a:rPr>
              <a:t>Legal Opinion</a:t>
            </a:r>
            <a:r>
              <a:rPr lang="en-US" sz="3000" b="1" dirty="0">
                <a:solidFill>
                  <a:srgbClr val="191919"/>
                </a:solidFill>
                <a:latin typeface="Times Neue Roman"/>
              </a:rPr>
              <a:t>” 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16850" y="381000"/>
            <a:ext cx="11769448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95400" lvl="1" indent="-647700">
              <a:lnSpc>
                <a:spcPts val="7800"/>
              </a:lnSpc>
              <a:buFont typeface="Arial"/>
              <a:buChar char="•"/>
            </a:pPr>
            <a:r>
              <a:rPr lang="en-US" sz="6000" spc="60" dirty="0">
                <a:solidFill>
                  <a:srgbClr val="FFFFFF"/>
                </a:solidFill>
                <a:latin typeface="Times Neue Roman"/>
              </a:rPr>
              <a:t>PENDAHULUAN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7200" y="2171700"/>
            <a:ext cx="17482976" cy="5206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74979" lvl="1" indent="-237490">
              <a:lnSpc>
                <a:spcPts val="2859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Black’s Law Dictionary 8th Edition: “</a:t>
            </a:r>
            <a:r>
              <a:rPr lang="en-US" sz="2800" i="1" dirty="0">
                <a:solidFill>
                  <a:srgbClr val="191919"/>
                </a:solidFill>
                <a:latin typeface="Times Neue Roman" charset="0"/>
              </a:rPr>
              <a:t>A written document in which an attorney provides his or her understanding of the law as applied to assumed facts. The attorney may be a private attorney or attorney representing the state or other governmental entity. Private attorneys frequently render legal opinions on the ownership of real estate or minerals, insurance coverage, and corporate transactions. A party may be entitled to rely on a legal opinion, depending on factors such as the identity of the parties to whom the opinion was addressed, the nature of the opinion, and the law governing these opinions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”.</a:t>
            </a:r>
          </a:p>
          <a:p>
            <a:pPr marL="474979" lvl="1" indent="-237490">
              <a:lnSpc>
                <a:spcPts val="2859"/>
              </a:lnSpc>
              <a:buFont typeface="+mj-lt"/>
              <a:buAutoNum type="arabicPeriod"/>
            </a:pPr>
            <a:endParaRPr lang="id-ID" sz="2800" dirty="0">
              <a:solidFill>
                <a:srgbClr val="191919"/>
              </a:solidFill>
              <a:latin typeface="Times Neue Roman" charset="0"/>
            </a:endParaRPr>
          </a:p>
          <a:p>
            <a:pPr marL="474979" lvl="1" indent="-237490">
              <a:lnSpc>
                <a:spcPts val="2859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American Bar Association (ABA) Legal Opinion Report: “</a:t>
            </a:r>
            <a:r>
              <a:rPr lang="en-US" sz="2800" i="1" dirty="0">
                <a:solidFill>
                  <a:srgbClr val="191919"/>
                </a:solidFill>
                <a:latin typeface="Times Neue Roman" charset="0"/>
              </a:rPr>
              <a:t>A third-party legal opinion is an expression of professional judgment on the legal issues explicitly addressed. By rendering a professional opinion, the opinion giver does not become an insurer or guarantor of the expression of professional judgmen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t”.</a:t>
            </a:r>
          </a:p>
          <a:p>
            <a:pPr marL="474979" lvl="1" indent="-237490">
              <a:lnSpc>
                <a:spcPts val="2859"/>
              </a:lnSpc>
              <a:buFont typeface="+mj-lt"/>
              <a:buAutoNum type="arabicPeriod"/>
            </a:pPr>
            <a:endParaRPr lang="id-ID" sz="2800" dirty="0">
              <a:solidFill>
                <a:srgbClr val="191919"/>
              </a:solidFill>
              <a:latin typeface="Times Neue Roman" charset="0"/>
            </a:endParaRPr>
          </a:p>
          <a:p>
            <a:pPr marL="474979" lvl="1" indent="-237490">
              <a:lnSpc>
                <a:spcPts val="2859"/>
              </a:lnSpc>
              <a:buFont typeface="+mj-lt"/>
              <a:buAutoNum type="arabicPeriod"/>
            </a:pP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Pemahaman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tentang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satu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atau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lebih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kaidah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hukum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dihubungkan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dengan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fakta-fakta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yang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diasumsikan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atau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fakta-fakta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hukum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dalam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suatu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id-ID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peristiwa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konkrit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.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Kegiatan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pemberian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i="1" dirty="0">
                <a:solidFill>
                  <a:srgbClr val="191919"/>
                </a:solidFill>
                <a:latin typeface="Times Neue Roman" charset="0"/>
              </a:rPr>
              <a:t>legal opinion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tidak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jauh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berbeda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dengan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sebuah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kegiatan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penelitian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hukum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normatif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(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upaya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penemuan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hukum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i="1" dirty="0">
                <a:solidFill>
                  <a:srgbClr val="191919"/>
                </a:solidFill>
                <a:latin typeface="Times Neue Roman" charset="0"/>
              </a:rPr>
              <a:t>in </a:t>
            </a:r>
            <a:r>
              <a:rPr lang="en-US" sz="2800" i="1" dirty="0" err="1">
                <a:solidFill>
                  <a:srgbClr val="191919"/>
                </a:solidFill>
                <a:latin typeface="Times Neue Roman" charset="0"/>
              </a:rPr>
              <a:t>concreto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84782" y="7731180"/>
            <a:ext cx="14868847" cy="37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59"/>
              </a:lnSpc>
            </a:pPr>
            <a:r>
              <a:rPr lang="en-US" sz="3000" b="1" dirty="0" err="1">
                <a:solidFill>
                  <a:srgbClr val="191919"/>
                </a:solidFill>
                <a:latin typeface="Times Neue Roman" charset="0"/>
              </a:rPr>
              <a:t>b.Tujuan</a:t>
            </a:r>
            <a:r>
              <a:rPr lang="en-US" sz="3000" b="1" dirty="0">
                <a:solidFill>
                  <a:srgbClr val="191919"/>
                </a:solidFill>
                <a:latin typeface="Times Neue Roman" charset="0"/>
              </a:rPr>
              <a:t>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61610" y="8323359"/>
            <a:ext cx="14868847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4689" lvl="1" indent="-457200">
              <a:lnSpc>
                <a:spcPts val="2859"/>
              </a:lnSpc>
              <a:buFont typeface="+mj-lt"/>
              <a:buAutoNum type="arabicPeriod"/>
            </a:pP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Hasil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Pemeriksaan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,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terdiri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dari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: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Identifikasi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Resiko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;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Verifikasi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; Saran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Perbaikan</a:t>
            </a:r>
            <a:endParaRPr lang="en-US" sz="2400" dirty="0">
              <a:solidFill>
                <a:srgbClr val="191919"/>
              </a:solidFill>
              <a:latin typeface="Times Neue Roman" charset="0"/>
            </a:endParaRPr>
          </a:p>
          <a:p>
            <a:pPr marL="694689" lvl="1" indent="-457200">
              <a:lnSpc>
                <a:spcPts val="2859"/>
              </a:lnSpc>
              <a:buFont typeface="+mj-lt"/>
              <a:buAutoNum type="arabicPeriod"/>
            </a:pP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Pendapat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,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terdiri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dari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: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Preventif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(Non-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Litigasi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)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atau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Represif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(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Litigasi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440" y="263585"/>
            <a:ext cx="11247120" cy="925491"/>
          </a:xfrm>
        </p:spPr>
        <p:txBody>
          <a:bodyPr/>
          <a:lstStyle/>
          <a:p>
            <a:pPr algn="ctr"/>
            <a:r>
              <a:rPr lang="id-ID" b="1" i="1" dirty="0">
                <a:solidFill>
                  <a:schemeClr val="accent1"/>
                </a:solidFill>
                <a:latin typeface="Times Neue Roman" panose="020B0604020202020204" charset="0"/>
                <a:ea typeface="Arial Hebrew" charset="-79"/>
                <a:cs typeface="Calibri" panose="020F0502020204030204" pitchFamily="34" charset="0"/>
              </a:rPr>
              <a:t>Legal </a:t>
            </a:r>
            <a:r>
              <a:rPr lang="id-ID" b="1" i="1" dirty="0" err="1">
                <a:solidFill>
                  <a:schemeClr val="accent1"/>
                </a:solidFill>
                <a:latin typeface="Times Neue Roman" panose="020B0604020202020204" charset="0"/>
                <a:ea typeface="Arial Hebrew" charset="-79"/>
                <a:cs typeface="Calibri" panose="020F0502020204030204" pitchFamily="34" charset="0"/>
              </a:rPr>
              <a:t>Opinion</a:t>
            </a:r>
            <a:endParaRPr lang="id-ID" b="1" i="1" dirty="0">
              <a:solidFill>
                <a:schemeClr val="accent1"/>
              </a:solidFill>
              <a:latin typeface="Times Neue Roman" panose="020B0604020202020204" charset="0"/>
              <a:ea typeface="Arial Hebrew" charset="-79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04617"/>
            <a:ext cx="6932961" cy="298130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d-ID" dirty="0">
                <a:latin typeface="Times Neue Roman" panose="020B0604020202020204" charset="0"/>
                <a:cs typeface="Calibri" panose="020F0502020204030204" pitchFamily="34" charset="0"/>
              </a:rPr>
              <a:t>Bahasa latin: </a:t>
            </a:r>
            <a:r>
              <a:rPr lang="id-ID" i="1" dirty="0" err="1">
                <a:latin typeface="Times Neue Roman" panose="020B0604020202020204" charset="0"/>
                <a:cs typeface="Calibri" panose="020F0502020204030204" pitchFamily="34" charset="0"/>
              </a:rPr>
              <a:t>Ius</a:t>
            </a:r>
            <a:r>
              <a:rPr lang="id-ID" i="1" dirty="0">
                <a:latin typeface="Times Neue Roman" panose="020B0604020202020204" charset="0"/>
                <a:cs typeface="Calibri" panose="020F0502020204030204" pitchFamily="34" charset="0"/>
              </a:rPr>
              <a:t> </a:t>
            </a:r>
            <a:r>
              <a:rPr lang="id-ID" i="1" dirty="0" err="1">
                <a:latin typeface="Times Neue Roman" panose="020B0604020202020204" charset="0"/>
                <a:cs typeface="Calibri" panose="020F0502020204030204" pitchFamily="34" charset="0"/>
              </a:rPr>
              <a:t>Opinio</a:t>
            </a:r>
            <a:r>
              <a:rPr lang="id-ID" i="1" dirty="0">
                <a:latin typeface="Times Neue Roman" panose="020B060402020202020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id-ID" i="1" dirty="0" err="1">
                <a:latin typeface="Times Neue Roman" panose="020B0604020202020204" charset="0"/>
                <a:cs typeface="Calibri" panose="020F0502020204030204" pitchFamily="34" charset="0"/>
              </a:rPr>
              <a:t>Ius</a:t>
            </a:r>
            <a:r>
              <a:rPr lang="id-ID" dirty="0">
                <a:latin typeface="Times Neue Roman" panose="020B0604020202020204" charset="0"/>
                <a:cs typeface="Calibri" panose="020F0502020204030204" pitchFamily="34" charset="0"/>
              </a:rPr>
              <a:t> = Hukum </a:t>
            </a:r>
          </a:p>
          <a:p>
            <a:pPr marL="0" indent="0" algn="ctr">
              <a:buNone/>
            </a:pPr>
            <a:r>
              <a:rPr lang="id-ID" i="1" dirty="0" err="1">
                <a:latin typeface="Times Neue Roman" panose="020B0604020202020204" charset="0"/>
                <a:cs typeface="Calibri" panose="020F0502020204030204" pitchFamily="34" charset="0"/>
              </a:rPr>
              <a:t>Opinio</a:t>
            </a:r>
            <a:r>
              <a:rPr lang="id-ID" i="1" dirty="0">
                <a:latin typeface="Times Neue Roman" panose="020B0604020202020204" charset="0"/>
                <a:cs typeface="Calibri" panose="020F0502020204030204" pitchFamily="34" charset="0"/>
              </a:rPr>
              <a:t> =</a:t>
            </a:r>
            <a:r>
              <a:rPr lang="id-ID" dirty="0">
                <a:latin typeface="Times Neue Roman" panose="020B0604020202020204" charset="0"/>
                <a:cs typeface="Calibri" panose="020F0502020204030204" pitchFamily="34" charset="0"/>
              </a:rPr>
              <a:t> pandangan atau pendapat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0816AF-2FCB-CE4D-9585-FDE855FD9F6C}"/>
              </a:ext>
            </a:extLst>
          </p:cNvPr>
          <p:cNvSpPr txBox="1">
            <a:spLocks/>
          </p:cNvSpPr>
          <p:nvPr/>
        </p:nvSpPr>
        <p:spPr>
          <a:xfrm>
            <a:off x="8162660" y="1403376"/>
            <a:ext cx="9619422" cy="3783789"/>
          </a:xfrm>
          <a:prstGeom prst="rect">
            <a:avLst/>
          </a:prstGeom>
          <a:solidFill>
            <a:schemeClr val="bg2"/>
          </a:solidFill>
        </p:spPr>
        <p:txBody>
          <a:bodyPr vert="horz" lIns="137160" tIns="68580" rIns="137160" bIns="6858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sz="3600" b="1" dirty="0">
                <a:latin typeface="Calibri" panose="020F0502020204030204" pitchFamily="34" charset="0"/>
                <a:cs typeface="Calibri" panose="020F0502020204030204" pitchFamily="34" charset="0"/>
              </a:rPr>
              <a:t>Black’s Law Dictionary:</a:t>
            </a:r>
          </a:p>
          <a:p>
            <a:pPr marL="0" indent="0">
              <a:buNone/>
            </a:pPr>
            <a:r>
              <a:rPr lang="en-ID" sz="36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ID" sz="3000" i="1" dirty="0">
                <a:latin typeface="Times Neue Roman" panose="020B0604020202020204" charset="0"/>
                <a:cs typeface="Calibri" panose="020F0502020204030204" pitchFamily="34" charset="0"/>
              </a:rPr>
              <a:t>A written document in which an attorney provides his or her understanding of the law as applied to assumed facts. The attorney may be a private attorney or attorney representing the state or other governmental entity”. </a:t>
            </a:r>
          </a:p>
          <a:p>
            <a:pPr marL="0" indent="0">
              <a:buNone/>
            </a:pPr>
            <a:r>
              <a:rPr lang="en-ID" sz="3000" i="1" dirty="0">
                <a:latin typeface="Times Neue Roman" panose="020B0604020202020204" charset="0"/>
                <a:cs typeface="Calibri" panose="020F0502020204030204" pitchFamily="34" charset="0"/>
              </a:rPr>
              <a:t>A party may be entitled to rely on a legal opinion, depending on factors such as the identity of the parties to whom the opinion was addressed and the law governing these opinion</a:t>
            </a:r>
            <a:r>
              <a:rPr lang="en-ID" sz="3000" dirty="0">
                <a:latin typeface="Times Neue Roman" panose="020B0604020202020204" charset="0"/>
                <a:cs typeface="Calibri" panose="020F0502020204030204" pitchFamily="34" charset="0"/>
              </a:rPr>
              <a:t>.</a:t>
            </a:r>
            <a:endParaRPr lang="en-US" sz="3000" dirty="0">
              <a:latin typeface="Times Neue Roman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0774E2-6C97-F04A-8BA3-17FFD2325CD1}"/>
              </a:ext>
            </a:extLst>
          </p:cNvPr>
          <p:cNvSpPr txBox="1">
            <a:spLocks/>
          </p:cNvSpPr>
          <p:nvPr/>
        </p:nvSpPr>
        <p:spPr>
          <a:xfrm>
            <a:off x="304800" y="5227329"/>
            <a:ext cx="10029086" cy="28351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137160" tIns="68580" rIns="137160" bIns="6858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ID" sz="3200" dirty="0" err="1">
                <a:latin typeface="Times Neue Roman" panose="020B0604020202020204" charset="0"/>
              </a:rPr>
              <a:t>Jawaban</a:t>
            </a:r>
            <a:r>
              <a:rPr lang="en-ID" sz="3200" dirty="0">
                <a:latin typeface="Times Neue Roman" panose="020B0604020202020204" charset="0"/>
              </a:rPr>
              <a:t> </a:t>
            </a:r>
            <a:r>
              <a:rPr lang="en-ID" sz="3200" dirty="0" err="1">
                <a:latin typeface="Times Neue Roman" panose="020B0604020202020204" charset="0"/>
              </a:rPr>
              <a:t>atas</a:t>
            </a:r>
            <a:r>
              <a:rPr lang="en-ID" sz="3200" dirty="0">
                <a:latin typeface="Times Neue Roman" panose="020B0604020202020204" charset="0"/>
              </a:rPr>
              <a:t> </a:t>
            </a:r>
            <a:r>
              <a:rPr lang="en-ID" sz="3200" dirty="0" err="1">
                <a:latin typeface="Times Neue Roman" panose="020B0604020202020204" charset="0"/>
              </a:rPr>
              <a:t>suatu</a:t>
            </a:r>
            <a:r>
              <a:rPr lang="en-ID" sz="3200" dirty="0">
                <a:latin typeface="Times Neue Roman" panose="020B0604020202020204" charset="0"/>
              </a:rPr>
              <a:t> </a:t>
            </a:r>
            <a:r>
              <a:rPr lang="en-ID" sz="3200" dirty="0" err="1">
                <a:latin typeface="Times Neue Roman" panose="020B0604020202020204" charset="0"/>
              </a:rPr>
              <a:t>isu</a:t>
            </a:r>
            <a:r>
              <a:rPr lang="en-ID" sz="3200" dirty="0">
                <a:latin typeface="Times Neue Roman" panose="020B0604020202020204" charset="0"/>
              </a:rPr>
              <a:t> </a:t>
            </a:r>
            <a:r>
              <a:rPr lang="en-ID" sz="3200" dirty="0" err="1">
                <a:latin typeface="Times Neue Roman" panose="020B0604020202020204" charset="0"/>
              </a:rPr>
              <a:t>hukum</a:t>
            </a:r>
            <a:r>
              <a:rPr lang="en-ID" sz="3200" dirty="0">
                <a:latin typeface="Times Neue Roman" panose="020B0604020202020204" charset="0"/>
              </a:rPr>
              <a:t>, </a:t>
            </a:r>
            <a:r>
              <a:rPr lang="en-ID" sz="3200" dirty="0" err="1">
                <a:latin typeface="Times Neue Roman" panose="020B0604020202020204" charset="0"/>
              </a:rPr>
              <a:t>berupa</a:t>
            </a:r>
            <a:r>
              <a:rPr lang="en-ID" sz="3200" dirty="0">
                <a:latin typeface="Times Neue Roman" panose="020B0604020202020204" charset="0"/>
              </a:rPr>
              <a:t> </a:t>
            </a:r>
            <a:r>
              <a:rPr lang="en-ID" sz="3200" dirty="0" err="1">
                <a:latin typeface="Times Neue Roman" panose="020B0604020202020204" charset="0"/>
              </a:rPr>
              <a:t>pendapat</a:t>
            </a:r>
            <a:r>
              <a:rPr lang="en-ID" sz="3200" dirty="0">
                <a:latin typeface="Times Neue Roman" panose="020B0604020202020204" charset="0"/>
              </a:rPr>
              <a:t> </a:t>
            </a:r>
            <a:r>
              <a:rPr lang="en-ID" sz="3200" dirty="0" err="1">
                <a:latin typeface="Times Neue Roman" panose="020B0604020202020204" charset="0"/>
              </a:rPr>
              <a:t>hukum</a:t>
            </a:r>
            <a:r>
              <a:rPr lang="en-ID" sz="3200" dirty="0">
                <a:latin typeface="Times Neue Roman" panose="020B0604020202020204" charset="0"/>
              </a:rPr>
              <a:t> yang </a:t>
            </a:r>
            <a:r>
              <a:rPr lang="en-ID" sz="3200" dirty="0" err="1">
                <a:latin typeface="Times Neue Roman" panose="020B0604020202020204" charset="0"/>
              </a:rPr>
              <a:t>dibuat</a:t>
            </a:r>
            <a:r>
              <a:rPr lang="en-ID" sz="3200" dirty="0">
                <a:latin typeface="Times Neue Roman" panose="020B0604020202020204" charset="0"/>
              </a:rPr>
              <a:t> oleh </a:t>
            </a:r>
            <a:r>
              <a:rPr lang="en-ID" sz="3200" dirty="0" err="1">
                <a:latin typeface="Times Neue Roman" panose="020B0604020202020204" charset="0"/>
              </a:rPr>
              <a:t>advokat</a:t>
            </a:r>
            <a:r>
              <a:rPr lang="en-ID" sz="3200" dirty="0">
                <a:latin typeface="Times Neue Roman" panose="020B0604020202020204" charset="0"/>
              </a:rPr>
              <a:t> </a:t>
            </a:r>
            <a:r>
              <a:rPr lang="en-ID" sz="3200" dirty="0" err="1">
                <a:latin typeface="Times Neue Roman" panose="020B0604020202020204" charset="0"/>
              </a:rPr>
              <a:t>untuk</a:t>
            </a:r>
            <a:r>
              <a:rPr lang="en-ID" sz="3200" dirty="0">
                <a:latin typeface="Times Neue Roman" panose="020B0604020202020204" charset="0"/>
              </a:rPr>
              <a:t> </a:t>
            </a:r>
            <a:r>
              <a:rPr lang="en-ID" sz="3200" dirty="0" err="1">
                <a:latin typeface="Times Neue Roman" panose="020B0604020202020204" charset="0"/>
              </a:rPr>
              <a:t>kepentingan</a:t>
            </a:r>
            <a:r>
              <a:rPr lang="en-ID" sz="3200" dirty="0">
                <a:latin typeface="Times Neue Roman" panose="020B0604020202020204" charset="0"/>
              </a:rPr>
              <a:t> </a:t>
            </a:r>
            <a:r>
              <a:rPr lang="en-ID" sz="3200" dirty="0" err="1">
                <a:latin typeface="Times Neue Roman" panose="020B0604020202020204" charset="0"/>
              </a:rPr>
              <a:t>kliennya</a:t>
            </a:r>
            <a:r>
              <a:rPr lang="en-ID" sz="3200" dirty="0">
                <a:latin typeface="Times Neue Roman" panose="020B0604020202020204" charset="0"/>
              </a:rPr>
              <a:t>, </a:t>
            </a:r>
            <a:r>
              <a:rPr lang="en-ID" sz="3200" dirty="0" err="1">
                <a:latin typeface="Times Neue Roman" panose="020B0604020202020204" charset="0"/>
              </a:rPr>
              <a:t>atau</a:t>
            </a:r>
            <a:r>
              <a:rPr lang="en-ID" sz="3200" dirty="0">
                <a:latin typeface="Times Neue Roman" panose="020B0604020202020204" charset="0"/>
              </a:rPr>
              <a:t> pun </a:t>
            </a:r>
            <a:r>
              <a:rPr lang="en-ID" sz="3200" dirty="0" err="1">
                <a:latin typeface="Times Neue Roman" panose="020B0604020202020204" charset="0"/>
              </a:rPr>
              <a:t>konsultan</a:t>
            </a:r>
            <a:r>
              <a:rPr lang="en-ID" sz="3200" dirty="0">
                <a:latin typeface="Times Neue Roman" panose="020B0604020202020204" charset="0"/>
              </a:rPr>
              <a:t> </a:t>
            </a:r>
            <a:r>
              <a:rPr lang="en-ID" sz="3200" dirty="0" err="1">
                <a:latin typeface="Times Neue Roman" panose="020B0604020202020204" charset="0"/>
              </a:rPr>
              <a:t>ataupun</a:t>
            </a:r>
            <a:r>
              <a:rPr lang="en-ID" sz="3200" dirty="0">
                <a:latin typeface="Times Neue Roman" panose="020B0604020202020204" charset="0"/>
              </a:rPr>
              <a:t> </a:t>
            </a:r>
            <a:r>
              <a:rPr lang="en-ID" sz="3200" dirty="0" err="1">
                <a:latin typeface="Times Neue Roman" panose="020B0604020202020204" charset="0"/>
              </a:rPr>
              <a:t>akademisi</a:t>
            </a:r>
            <a:r>
              <a:rPr lang="en-ID" sz="3200" dirty="0">
                <a:latin typeface="Times Neue Roman" panose="020B0604020202020204" charset="0"/>
              </a:rPr>
              <a:t> </a:t>
            </a:r>
            <a:r>
              <a:rPr lang="en-ID" sz="3200" dirty="0" err="1">
                <a:latin typeface="Times Neue Roman" panose="020B0604020202020204" charset="0"/>
              </a:rPr>
              <a:t>hukum</a:t>
            </a:r>
            <a:r>
              <a:rPr lang="en-ID" sz="3200" dirty="0">
                <a:latin typeface="Times Neue Roman" panose="020B0604020202020204" charset="0"/>
              </a:rPr>
              <a:t> </a:t>
            </a:r>
            <a:r>
              <a:rPr lang="en-ID" sz="3200" dirty="0" err="1">
                <a:latin typeface="Times Neue Roman" panose="020B0604020202020204" charset="0"/>
              </a:rPr>
              <a:t>atas</a:t>
            </a:r>
            <a:r>
              <a:rPr lang="en-ID" sz="3200" dirty="0">
                <a:latin typeface="Times Neue Roman" panose="020B0604020202020204" charset="0"/>
              </a:rPr>
              <a:t> </a:t>
            </a:r>
            <a:r>
              <a:rPr lang="en-ID" sz="3200" dirty="0" err="1">
                <a:latin typeface="Times Neue Roman" panose="020B0604020202020204" charset="0"/>
              </a:rPr>
              <a:t>pertanyaan</a:t>
            </a:r>
            <a:r>
              <a:rPr lang="en-ID" sz="3200" dirty="0">
                <a:latin typeface="Times Neue Roman" panose="020B0604020202020204" charset="0"/>
              </a:rPr>
              <a:t> </a:t>
            </a:r>
            <a:r>
              <a:rPr lang="en-ID" sz="3200" dirty="0" err="1">
                <a:latin typeface="Times Neue Roman" panose="020B0604020202020204" charset="0"/>
              </a:rPr>
              <a:t>atau</a:t>
            </a:r>
            <a:r>
              <a:rPr lang="en-ID" sz="3200" dirty="0">
                <a:latin typeface="Times Neue Roman" panose="020B0604020202020204" charset="0"/>
              </a:rPr>
              <a:t> </a:t>
            </a:r>
            <a:r>
              <a:rPr lang="en-ID" sz="3200" dirty="0" err="1">
                <a:latin typeface="Times Neue Roman" panose="020B0604020202020204" charset="0"/>
              </a:rPr>
              <a:t>isu</a:t>
            </a:r>
            <a:r>
              <a:rPr lang="en-ID" sz="3200" dirty="0">
                <a:latin typeface="Times Neue Roman" panose="020B0604020202020204" charset="0"/>
              </a:rPr>
              <a:t> </a:t>
            </a:r>
            <a:r>
              <a:rPr lang="en-ID" sz="3200" dirty="0" err="1">
                <a:latin typeface="Times Neue Roman" panose="020B0604020202020204" charset="0"/>
              </a:rPr>
              <a:t>hukum</a:t>
            </a:r>
            <a:r>
              <a:rPr lang="en-ID" sz="3200" dirty="0">
                <a:latin typeface="Times Neue Roman" panose="020B0604020202020204" charset="0"/>
              </a:rPr>
              <a:t> </a:t>
            </a:r>
            <a:r>
              <a:rPr lang="en-ID" sz="3200" dirty="0" err="1">
                <a:latin typeface="Times Neue Roman" panose="020B0604020202020204" charset="0"/>
              </a:rPr>
              <a:t>tertentu</a:t>
            </a:r>
            <a:r>
              <a:rPr lang="en-ID" sz="3200" dirty="0">
                <a:latin typeface="Times Neue Roman" panose="020B0604020202020204" charset="0"/>
              </a:rPr>
              <a:t> yang </a:t>
            </a:r>
            <a:r>
              <a:rPr lang="en-ID" sz="3200" dirty="0" err="1">
                <a:latin typeface="Times Neue Roman" panose="020B0604020202020204" charset="0"/>
              </a:rPr>
              <a:t>diajukan</a:t>
            </a:r>
            <a:r>
              <a:rPr lang="en-ID" sz="3200" dirty="0">
                <a:latin typeface="Times Neue Roman" panose="020B0604020202020204" charset="0"/>
              </a:rPr>
              <a:t> </a:t>
            </a:r>
            <a:r>
              <a:rPr lang="en-ID" sz="3200" dirty="0" err="1">
                <a:latin typeface="Times Neue Roman" panose="020B0604020202020204" charset="0"/>
              </a:rPr>
              <a:t>kepadanya</a:t>
            </a:r>
            <a:r>
              <a:rPr lang="en-ID" sz="3200" dirty="0">
                <a:latin typeface="Times Neue Roman" panose="020B0604020202020204" charset="0"/>
              </a:rPr>
              <a:t> oleh </a:t>
            </a:r>
            <a:r>
              <a:rPr lang="en-ID" sz="3200" dirty="0" err="1">
                <a:latin typeface="Times Neue Roman" panose="020B0604020202020204" charset="0"/>
              </a:rPr>
              <a:t>pihak</a:t>
            </a:r>
            <a:r>
              <a:rPr lang="en-ID" sz="3200" dirty="0">
                <a:latin typeface="Times Neue Roman" panose="020B0604020202020204" charset="0"/>
              </a:rPr>
              <a:t> yang </a:t>
            </a:r>
            <a:r>
              <a:rPr lang="en-ID" sz="3200" dirty="0" err="1">
                <a:latin typeface="Times Neue Roman" panose="020B0604020202020204" charset="0"/>
              </a:rPr>
              <a:t>membutuhkan</a:t>
            </a:r>
            <a:endParaRPr lang="en-ID" sz="3200" dirty="0">
              <a:latin typeface="Times Neue Roman" panose="020B060402020202020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0067F7-FFE9-45CB-9BCA-4BC282E8ED65}"/>
              </a:ext>
            </a:extLst>
          </p:cNvPr>
          <p:cNvSpPr txBox="1">
            <a:spLocks/>
          </p:cNvSpPr>
          <p:nvPr/>
        </p:nvSpPr>
        <p:spPr>
          <a:xfrm>
            <a:off x="10829144" y="5451891"/>
            <a:ext cx="6934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ue Roman" panose="020B0604020202020204" charset="0"/>
              </a:rPr>
              <a:t>Siapakah</a:t>
            </a:r>
            <a:r>
              <a:rPr lang="en-US" dirty="0">
                <a:latin typeface="Times Neue Roman" panose="020B0604020202020204" charset="0"/>
              </a:rPr>
              <a:t> yang </a:t>
            </a:r>
            <a:r>
              <a:rPr lang="en-US" dirty="0" err="1">
                <a:latin typeface="Times Neue Roman" panose="020B0604020202020204" charset="0"/>
              </a:rPr>
              <a:t>membutuhkan</a:t>
            </a:r>
            <a:r>
              <a:rPr lang="en-US" dirty="0">
                <a:latin typeface="Times Neue Roman" panose="020B0604020202020204" charset="0"/>
              </a:rPr>
              <a:t> LO?</a:t>
            </a:r>
            <a:endParaRPr lang="id-ID" dirty="0">
              <a:latin typeface="Times Neue Roman" panose="020B0604020202020204" charset="0"/>
            </a:endParaRPr>
          </a:p>
          <a:p>
            <a:r>
              <a:rPr lang="en-US" dirty="0">
                <a:latin typeface="Times Neue Roman" panose="020B0604020202020204" charset="0"/>
              </a:rPr>
              <a:t>Orang per </a:t>
            </a:r>
            <a:r>
              <a:rPr lang="en-US" dirty="0" err="1">
                <a:latin typeface="Times Neue Roman" panose="020B0604020202020204" charset="0"/>
              </a:rPr>
              <a:t>orangan</a:t>
            </a:r>
            <a:endParaRPr lang="en-US" dirty="0">
              <a:latin typeface="Times Neue Roman" panose="020B0604020202020204" charset="0"/>
            </a:endParaRPr>
          </a:p>
          <a:p>
            <a:r>
              <a:rPr lang="en-US" dirty="0" err="1">
                <a:latin typeface="Times Neue Roman" panose="020B0604020202020204" charset="0"/>
              </a:rPr>
              <a:t>Kelompok</a:t>
            </a:r>
            <a:r>
              <a:rPr lang="en-US" dirty="0">
                <a:latin typeface="Times Neue Roman" panose="020B0604020202020204" charset="0"/>
              </a:rPr>
              <a:t> </a:t>
            </a:r>
            <a:r>
              <a:rPr lang="en-US" dirty="0" err="1">
                <a:latin typeface="Times Neue Roman" panose="020B0604020202020204" charset="0"/>
              </a:rPr>
              <a:t>masyarakat</a:t>
            </a:r>
            <a:endParaRPr lang="en-US" dirty="0">
              <a:latin typeface="Times Neue Roman" panose="020B0604020202020204" charset="0"/>
            </a:endParaRPr>
          </a:p>
          <a:p>
            <a:r>
              <a:rPr lang="en-US" dirty="0" err="1">
                <a:latin typeface="Times Neue Roman" panose="020B0604020202020204" charset="0"/>
              </a:rPr>
              <a:t>Pelaku</a:t>
            </a:r>
            <a:r>
              <a:rPr lang="en-US" dirty="0">
                <a:latin typeface="Times Neue Roman" panose="020B0604020202020204" charset="0"/>
              </a:rPr>
              <a:t> </a:t>
            </a:r>
            <a:r>
              <a:rPr lang="en-US" dirty="0" err="1">
                <a:latin typeface="Times Neue Roman" panose="020B0604020202020204" charset="0"/>
              </a:rPr>
              <a:t>usaha</a:t>
            </a:r>
            <a:r>
              <a:rPr lang="en-US" dirty="0">
                <a:latin typeface="Times Neue Roman" panose="020B0604020202020204" charset="0"/>
              </a:rPr>
              <a:t> (</a:t>
            </a:r>
            <a:r>
              <a:rPr lang="en-US" dirty="0" err="1">
                <a:latin typeface="Times Neue Roman" panose="020B0604020202020204" charset="0"/>
              </a:rPr>
              <a:t>swasta</a:t>
            </a:r>
            <a:r>
              <a:rPr lang="en-US" dirty="0">
                <a:latin typeface="Times Neue Roman" panose="020B0604020202020204" charset="0"/>
              </a:rPr>
              <a:t> </a:t>
            </a:r>
            <a:r>
              <a:rPr lang="en-US" dirty="0" err="1">
                <a:latin typeface="Times Neue Roman" panose="020B0604020202020204" charset="0"/>
              </a:rPr>
              <a:t>atau</a:t>
            </a:r>
            <a:r>
              <a:rPr lang="en-US" dirty="0">
                <a:latin typeface="Times Neue Roman" panose="020B0604020202020204" charset="0"/>
              </a:rPr>
              <a:t> BUMN/BUMD)</a:t>
            </a:r>
          </a:p>
          <a:p>
            <a:r>
              <a:rPr lang="en-US" dirty="0" err="1">
                <a:latin typeface="Times Neue Roman" panose="020B0604020202020204" charset="0"/>
              </a:rPr>
              <a:t>Instansi</a:t>
            </a:r>
            <a:r>
              <a:rPr lang="en-US" dirty="0">
                <a:latin typeface="Times Neue Roman" panose="020B0604020202020204" charset="0"/>
              </a:rPr>
              <a:t> </a:t>
            </a:r>
            <a:r>
              <a:rPr lang="en-US" dirty="0" err="1">
                <a:latin typeface="Times Neue Roman" panose="020B0604020202020204" charset="0"/>
              </a:rPr>
              <a:t>swasta</a:t>
            </a:r>
            <a:r>
              <a:rPr lang="en-US" dirty="0">
                <a:latin typeface="Times Neue Roman" panose="020B0604020202020204" charset="0"/>
              </a:rPr>
              <a:t> </a:t>
            </a:r>
            <a:r>
              <a:rPr lang="en-US" dirty="0" err="1">
                <a:latin typeface="Times Neue Roman" panose="020B0604020202020204" charset="0"/>
              </a:rPr>
              <a:t>lainnya</a:t>
            </a:r>
            <a:endParaRPr lang="en-US" dirty="0">
              <a:latin typeface="Times Neue Roman" panose="020B0604020202020204" charset="0"/>
            </a:endParaRPr>
          </a:p>
          <a:p>
            <a:r>
              <a:rPr lang="en-US" dirty="0" err="1">
                <a:latin typeface="Times Neue Roman" panose="020B0604020202020204" charset="0"/>
              </a:rPr>
              <a:t>Instansi</a:t>
            </a:r>
            <a:r>
              <a:rPr lang="en-US" dirty="0">
                <a:latin typeface="Times Neue Roman" panose="020B0604020202020204" charset="0"/>
              </a:rPr>
              <a:t> </a:t>
            </a:r>
            <a:r>
              <a:rPr lang="en-US" dirty="0" err="1">
                <a:latin typeface="Times Neue Roman" panose="020B0604020202020204" charset="0"/>
              </a:rPr>
              <a:t>pemerintah</a:t>
            </a:r>
            <a:endParaRPr lang="en-US" dirty="0">
              <a:latin typeface="Times Neue Roman" panose="020B0604020202020204" charset="0"/>
            </a:endParaRPr>
          </a:p>
          <a:p>
            <a:r>
              <a:rPr lang="en-US" dirty="0" err="1">
                <a:latin typeface="Times Neue Roman" panose="020B0604020202020204" charset="0"/>
              </a:rPr>
              <a:t>Organisasi-organisasi</a:t>
            </a:r>
            <a:endParaRPr lang="en-US" dirty="0">
              <a:latin typeface="Times Neue Roman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851E01-8000-4E5E-8C81-FA9AD8DA2E12}"/>
              </a:ext>
            </a:extLst>
          </p:cNvPr>
          <p:cNvSpPr txBox="1"/>
          <p:nvPr/>
        </p:nvSpPr>
        <p:spPr>
          <a:xfrm>
            <a:off x="304800" y="8207533"/>
            <a:ext cx="101346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800" b="1" i="0" dirty="0">
                <a:effectLst/>
                <a:latin typeface="Times Neue Roman" panose="020B0604020202020204" charset="0"/>
              </a:rPr>
              <a:t>Legal memorandum</a:t>
            </a:r>
            <a:r>
              <a:rPr lang="en-ID" sz="2800" b="0" i="0" dirty="0">
                <a:effectLst/>
                <a:latin typeface="Times Neue Roman" panose="020B0604020202020204" charset="0"/>
              </a:rPr>
              <a:t> </a:t>
            </a:r>
            <a:r>
              <a:rPr lang="en-ID" sz="2800" b="0" i="0" dirty="0" err="1">
                <a:effectLst/>
                <a:latin typeface="Times Neue Roman" panose="020B0604020202020204" charset="0"/>
              </a:rPr>
              <a:t>atau</a:t>
            </a:r>
            <a:r>
              <a:rPr lang="en-ID" sz="2800" b="0" i="0" dirty="0">
                <a:effectLst/>
                <a:latin typeface="Times Neue Roman" panose="020B0604020202020204" charset="0"/>
              </a:rPr>
              <a:t> yang </a:t>
            </a:r>
            <a:r>
              <a:rPr lang="en-ID" sz="2800" b="0" i="0" dirty="0" err="1">
                <a:effectLst/>
                <a:latin typeface="Times Neue Roman" panose="020B0604020202020204" charset="0"/>
              </a:rPr>
              <a:t>biasa</a:t>
            </a:r>
            <a:r>
              <a:rPr lang="en-ID" sz="2800" b="0" i="0" dirty="0">
                <a:effectLst/>
                <a:latin typeface="Times Neue Roman" panose="020B0604020202020204" charset="0"/>
              </a:rPr>
              <a:t> </a:t>
            </a:r>
            <a:r>
              <a:rPr lang="en-ID" sz="2800" b="0" i="0" dirty="0" err="1">
                <a:effectLst/>
                <a:latin typeface="Times Neue Roman" panose="020B0604020202020204" charset="0"/>
              </a:rPr>
              <a:t>disebut</a:t>
            </a:r>
            <a:r>
              <a:rPr lang="en-ID" sz="2800" b="0" i="0" dirty="0">
                <a:effectLst/>
                <a:latin typeface="Times Neue Roman" panose="020B0604020202020204" charset="0"/>
              </a:rPr>
              <a:t> </a:t>
            </a:r>
            <a:r>
              <a:rPr lang="en-ID" sz="2800" b="1" i="0" dirty="0">
                <a:effectLst/>
                <a:latin typeface="Times Neue Roman" panose="020B0604020202020204" charset="0"/>
              </a:rPr>
              <a:t>legal</a:t>
            </a:r>
            <a:r>
              <a:rPr lang="en-ID" sz="2800" b="0" i="0" dirty="0">
                <a:effectLst/>
                <a:latin typeface="Times Neue Roman" panose="020B0604020202020204" charset="0"/>
              </a:rPr>
              <a:t> memo </a:t>
            </a:r>
            <a:r>
              <a:rPr lang="en-ID" sz="2800" b="0" i="0" dirty="0" err="1">
                <a:effectLst/>
                <a:latin typeface="Times Neue Roman" panose="020B0604020202020204" charset="0"/>
              </a:rPr>
              <a:t>bertujuan</a:t>
            </a:r>
            <a:r>
              <a:rPr lang="en-ID" sz="2800" b="0" i="0" dirty="0">
                <a:effectLst/>
                <a:latin typeface="Times Neue Roman" panose="020B0604020202020204" charset="0"/>
              </a:rPr>
              <a:t> </a:t>
            </a:r>
            <a:r>
              <a:rPr lang="en-ID" sz="2800" b="0" i="0" dirty="0" err="1">
                <a:effectLst/>
                <a:latin typeface="Times Neue Roman" panose="020B0604020202020204" charset="0"/>
              </a:rPr>
              <a:t>untuk</a:t>
            </a:r>
            <a:r>
              <a:rPr lang="en-ID" sz="2800" b="0" i="0" dirty="0">
                <a:effectLst/>
                <a:latin typeface="Times Neue Roman" panose="020B0604020202020204" charset="0"/>
              </a:rPr>
              <a:t> </a:t>
            </a:r>
            <a:r>
              <a:rPr lang="en-ID" sz="2800" b="0" i="0" dirty="0" err="1">
                <a:effectLst/>
                <a:latin typeface="Times Neue Roman" panose="020B0604020202020204" charset="0"/>
              </a:rPr>
              <a:t>memberikan</a:t>
            </a:r>
            <a:r>
              <a:rPr lang="en-ID" sz="2800" b="0" i="0" dirty="0">
                <a:effectLst/>
                <a:latin typeface="Times Neue Roman" panose="020B0604020202020204" charset="0"/>
              </a:rPr>
              <a:t> dan </a:t>
            </a:r>
            <a:r>
              <a:rPr lang="en-ID" sz="2800" b="0" i="0" dirty="0" err="1">
                <a:effectLst/>
                <a:latin typeface="Times Neue Roman" panose="020B0604020202020204" charset="0"/>
              </a:rPr>
              <a:t>analisis</a:t>
            </a:r>
            <a:r>
              <a:rPr lang="en-ID" sz="2800" b="0" i="0" dirty="0">
                <a:effectLst/>
                <a:latin typeface="Times Neue Roman" panose="020B0604020202020204" charset="0"/>
              </a:rPr>
              <a:t> </a:t>
            </a:r>
            <a:r>
              <a:rPr lang="en-ID" sz="2800" b="0" i="0" dirty="0" err="1">
                <a:effectLst/>
                <a:latin typeface="Times Neue Roman" panose="020B0604020202020204" charset="0"/>
              </a:rPr>
              <a:t>hukum</a:t>
            </a:r>
            <a:r>
              <a:rPr lang="en-ID" sz="2800" b="0" i="0" dirty="0">
                <a:effectLst/>
                <a:latin typeface="Times Neue Roman" panose="020B0604020202020204" charset="0"/>
              </a:rPr>
              <a:t> </a:t>
            </a:r>
            <a:r>
              <a:rPr lang="en-ID" sz="2800" b="0" i="0" dirty="0" err="1">
                <a:effectLst/>
                <a:latin typeface="Times Neue Roman" panose="020B0604020202020204" charset="0"/>
              </a:rPr>
              <a:t>kepada</a:t>
            </a:r>
            <a:r>
              <a:rPr lang="en-ID" sz="2800" b="0" i="0" dirty="0">
                <a:effectLst/>
                <a:latin typeface="Times Neue Roman" panose="020B0604020202020204" charset="0"/>
              </a:rPr>
              <a:t> </a:t>
            </a:r>
            <a:r>
              <a:rPr lang="en-ID" sz="2800" b="0" i="0" dirty="0" err="1">
                <a:effectLst/>
                <a:latin typeface="Times Neue Roman" panose="020B0604020202020204" charset="0"/>
              </a:rPr>
              <a:t>sesama</a:t>
            </a:r>
            <a:r>
              <a:rPr lang="en-ID" sz="2800" b="0" i="0" dirty="0">
                <a:effectLst/>
                <a:latin typeface="Times Neue Roman" panose="020B0604020202020204" charset="0"/>
              </a:rPr>
              <a:t> </a:t>
            </a:r>
            <a:r>
              <a:rPr lang="en-ID" sz="2800" b="0" i="0" dirty="0" err="1">
                <a:effectLst/>
                <a:latin typeface="Times Neue Roman" panose="020B0604020202020204" charset="0"/>
              </a:rPr>
              <a:t>profesional</a:t>
            </a:r>
            <a:r>
              <a:rPr lang="en-ID" sz="2800" b="0" i="0" dirty="0">
                <a:effectLst/>
                <a:latin typeface="Times Neue Roman" panose="020B0604020202020204" charset="0"/>
              </a:rPr>
              <a:t> </a:t>
            </a:r>
            <a:r>
              <a:rPr lang="en-ID" sz="2800" b="0" i="0" dirty="0" err="1">
                <a:effectLst/>
                <a:latin typeface="Times Neue Roman" panose="020B0604020202020204" charset="0"/>
              </a:rPr>
              <a:t>hukum</a:t>
            </a:r>
            <a:r>
              <a:rPr lang="en-ID" sz="2800" b="0" i="0" dirty="0">
                <a:effectLst/>
                <a:latin typeface="Times Neue Roman" panose="020B0604020202020204" charset="0"/>
              </a:rPr>
              <a:t> </a:t>
            </a:r>
            <a:r>
              <a:rPr lang="en-ID" sz="2800" b="0" i="0" dirty="0" err="1">
                <a:effectLst/>
                <a:latin typeface="Times Neue Roman" panose="020B0604020202020204" charset="0"/>
              </a:rPr>
              <a:t>dengan</a:t>
            </a:r>
            <a:r>
              <a:rPr lang="en-ID" sz="2800" b="0" i="0" dirty="0">
                <a:effectLst/>
                <a:latin typeface="Times Neue Roman" panose="020B0604020202020204" charset="0"/>
              </a:rPr>
              <a:t> </a:t>
            </a:r>
            <a:r>
              <a:rPr lang="en-ID" sz="2800" b="0" i="0" dirty="0" err="1">
                <a:effectLst/>
                <a:latin typeface="Times Neue Roman" panose="020B0604020202020204" charset="0"/>
              </a:rPr>
              <a:t>sudut</a:t>
            </a:r>
            <a:r>
              <a:rPr lang="en-ID" sz="2800" b="0" i="0" dirty="0">
                <a:effectLst/>
                <a:latin typeface="Times Neue Roman" panose="020B0604020202020204" charset="0"/>
              </a:rPr>
              <a:t> </a:t>
            </a:r>
            <a:r>
              <a:rPr lang="en-ID" sz="2800" b="0" i="0" dirty="0" err="1">
                <a:effectLst/>
                <a:latin typeface="Times Neue Roman" panose="020B0604020202020204" charset="0"/>
              </a:rPr>
              <a:t>pandang</a:t>
            </a:r>
            <a:r>
              <a:rPr lang="en-ID" sz="2800" b="0" i="0" dirty="0">
                <a:effectLst/>
                <a:latin typeface="Times Neue Roman" panose="020B0604020202020204" charset="0"/>
              </a:rPr>
              <a:t> </a:t>
            </a:r>
            <a:r>
              <a:rPr lang="en-ID" sz="2800" b="0" i="0" dirty="0" err="1">
                <a:effectLst/>
                <a:latin typeface="Times Neue Roman" panose="020B0604020202020204" charset="0"/>
              </a:rPr>
              <a:t>klien</a:t>
            </a:r>
            <a:r>
              <a:rPr lang="en-ID" sz="2800" b="0" i="0" dirty="0">
                <a:effectLst/>
                <a:latin typeface="Times Neue Roman" panose="020B0604020202020204" charset="0"/>
              </a:rPr>
              <a:t> agar </a:t>
            </a:r>
            <a:r>
              <a:rPr lang="en-ID" sz="2800" dirty="0" err="1">
                <a:latin typeface="Times Neue Roman" panose="020B0604020202020204" charset="0"/>
              </a:rPr>
              <a:t>informasi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dari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hasil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penelitian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dapat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b="0" i="0" dirty="0" err="1">
                <a:effectLst/>
                <a:latin typeface="Times Neue Roman" panose="020B0604020202020204" charset="0"/>
              </a:rPr>
              <a:t>membantu</a:t>
            </a:r>
            <a:r>
              <a:rPr lang="en-ID" sz="2800" b="0" i="0" dirty="0">
                <a:effectLst/>
                <a:latin typeface="Times Neue Roman" panose="020B0604020202020204" charset="0"/>
              </a:rPr>
              <a:t> </a:t>
            </a:r>
            <a:r>
              <a:rPr lang="en-ID" sz="2800" b="0" i="0" dirty="0" err="1">
                <a:effectLst/>
                <a:latin typeface="Times Neue Roman" panose="020B0604020202020204" charset="0"/>
              </a:rPr>
              <a:t>klien</a:t>
            </a:r>
            <a:r>
              <a:rPr lang="en-ID" sz="2800" b="0" i="0" dirty="0">
                <a:effectLst/>
                <a:latin typeface="Times Neue Roman" panose="020B0604020202020204" charset="0"/>
              </a:rPr>
              <a:t> </a:t>
            </a:r>
            <a:r>
              <a:rPr lang="en-ID" sz="2800" b="0" i="0" dirty="0" err="1">
                <a:effectLst/>
                <a:latin typeface="Times Neue Roman" panose="020B0604020202020204" charset="0"/>
              </a:rPr>
              <a:t>mengambil</a:t>
            </a:r>
            <a:r>
              <a:rPr lang="en-ID" sz="2800" b="0" i="0" dirty="0">
                <a:effectLst/>
                <a:latin typeface="Times Neue Roman" panose="020B0604020202020204" charset="0"/>
              </a:rPr>
              <a:t> </a:t>
            </a:r>
            <a:r>
              <a:rPr lang="en-ID" sz="2800" b="0" i="0" dirty="0" err="1">
                <a:effectLst/>
                <a:latin typeface="Times Neue Roman" panose="020B0604020202020204" charset="0"/>
              </a:rPr>
              <a:t>keputusan</a:t>
            </a:r>
            <a:r>
              <a:rPr lang="en-ID" sz="2800" b="0" i="0" dirty="0">
                <a:effectLst/>
                <a:latin typeface="Times Neue Roman" panose="020B0604020202020204" charset="0"/>
              </a:rPr>
              <a:t>.</a:t>
            </a:r>
            <a:endParaRPr lang="en-ID" sz="2800" dirty="0">
              <a:latin typeface="Times Neue Roma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35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96885" y="3446720"/>
            <a:ext cx="2776970" cy="43256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b="1" i="1" dirty="0">
                <a:latin typeface="Times Neue Roman" panose="020B0604020202020204" charset="0"/>
              </a:rPr>
              <a:t>LEGAL</a:t>
            </a:r>
          </a:p>
          <a:p>
            <a:pPr algn="ctr"/>
            <a:r>
              <a:rPr lang="en-US" sz="3900" b="1" i="1" dirty="0">
                <a:latin typeface="Times Neue Roman" panose="020B0604020202020204" charset="0"/>
              </a:rPr>
              <a:t>OPINION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43182" y="3939449"/>
            <a:ext cx="2196347" cy="10898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>
                <a:latin typeface="Times Neue Roman" panose="020B0604020202020204" charset="0"/>
              </a:rPr>
              <a:t>Hasil</a:t>
            </a:r>
          </a:p>
          <a:p>
            <a:pPr algn="ctr"/>
            <a:r>
              <a:rPr lang="en-US" sz="2700" dirty="0" err="1">
                <a:latin typeface="Times Neue Roman" panose="020B0604020202020204" charset="0"/>
              </a:rPr>
              <a:t>Pemeriksaan</a:t>
            </a:r>
            <a:endParaRPr lang="en-US" sz="2700" dirty="0">
              <a:latin typeface="Times Neue Roman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72249" y="4945211"/>
            <a:ext cx="2821740" cy="7866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50" dirty="0"/>
              <a:t>Saran </a:t>
            </a:r>
            <a:r>
              <a:rPr lang="en-US" sz="2250" dirty="0" err="1"/>
              <a:t>perbaikan</a:t>
            </a:r>
            <a:endParaRPr lang="en-US" sz="2250" dirty="0"/>
          </a:p>
        </p:txBody>
      </p:sp>
      <p:sp>
        <p:nvSpPr>
          <p:cNvPr id="8" name="Rectangle 7"/>
          <p:cNvSpPr/>
          <p:nvPr/>
        </p:nvSpPr>
        <p:spPr>
          <a:xfrm>
            <a:off x="13877998" y="3110334"/>
            <a:ext cx="2821742" cy="7866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err="1"/>
              <a:t>Identifikasi</a:t>
            </a:r>
            <a:r>
              <a:rPr lang="en-US" sz="2100" dirty="0"/>
              <a:t> </a:t>
            </a:r>
            <a:r>
              <a:rPr lang="en-US" sz="2100" dirty="0" err="1"/>
              <a:t>Resiko</a:t>
            </a:r>
            <a:endParaRPr lang="en-US" sz="2100" dirty="0"/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13533723" y="3610091"/>
            <a:ext cx="338526" cy="0"/>
          </a:xfrm>
          <a:prstGeom prst="line">
            <a:avLst/>
          </a:prstGeom>
          <a:ln w="63500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13533723" y="3568691"/>
            <a:ext cx="0" cy="1760940"/>
          </a:xfrm>
          <a:prstGeom prst="line">
            <a:avLst/>
          </a:prstGeom>
          <a:ln w="63500" cmpd="sng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1007593" y="3675515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7CA0BED-0EFE-0749-9414-02D2264D5C9C}"/>
              </a:ext>
            </a:extLst>
          </p:cNvPr>
          <p:cNvSpPr/>
          <p:nvPr/>
        </p:nvSpPr>
        <p:spPr>
          <a:xfrm>
            <a:off x="3962400" y="3446720"/>
            <a:ext cx="1925454" cy="18704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atin typeface="Times Neue Roman" panose="020B0604020202020204" charset="0"/>
              </a:rPr>
              <a:t>Legal </a:t>
            </a:r>
          </a:p>
          <a:p>
            <a:pPr algn="ctr"/>
            <a:r>
              <a:rPr lang="en-US" sz="2700" b="1" dirty="0">
                <a:latin typeface="Times Neue Roman" panose="020B0604020202020204" charset="0"/>
              </a:rPr>
              <a:t>Audit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FA21E6-7CDE-7348-A629-056F12EAEBC5}"/>
              </a:ext>
            </a:extLst>
          </p:cNvPr>
          <p:cNvSpPr/>
          <p:nvPr/>
        </p:nvSpPr>
        <p:spPr>
          <a:xfrm>
            <a:off x="4017144" y="5971411"/>
            <a:ext cx="1885480" cy="18641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atin typeface="Times Neue Roman" panose="020B0604020202020204" charset="0"/>
              </a:rPr>
              <a:t>Legal </a:t>
            </a:r>
          </a:p>
          <a:p>
            <a:pPr algn="ctr"/>
            <a:r>
              <a:rPr lang="en-US" sz="2700" b="1" dirty="0">
                <a:latin typeface="Times Neue Roman" panose="020B0604020202020204" charset="0"/>
              </a:rPr>
              <a:t>Issue</a:t>
            </a: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25DCB20C-6789-694B-82EE-1CDBC1C999CA}"/>
              </a:ext>
            </a:extLst>
          </p:cNvPr>
          <p:cNvSpPr/>
          <p:nvPr/>
        </p:nvSpPr>
        <p:spPr>
          <a:xfrm>
            <a:off x="5918519" y="4329662"/>
            <a:ext cx="1309031" cy="46100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D8D74E05-3EDC-BE47-BB0E-9FCC104B7D96}"/>
              </a:ext>
            </a:extLst>
          </p:cNvPr>
          <p:cNvSpPr/>
          <p:nvPr/>
        </p:nvSpPr>
        <p:spPr>
          <a:xfrm>
            <a:off x="5918519" y="6609779"/>
            <a:ext cx="1309031" cy="4610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15774A8B-3B8E-8049-83AE-6AC050EF0000}"/>
              </a:ext>
            </a:extLst>
          </p:cNvPr>
          <p:cNvSpPr/>
          <p:nvPr/>
        </p:nvSpPr>
        <p:spPr>
          <a:xfrm>
            <a:off x="9972675" y="4329662"/>
            <a:ext cx="948870" cy="460998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0" name="Right Arrow 49">
            <a:extLst>
              <a:ext uri="{FF2B5EF4-FFF2-40B4-BE49-F238E27FC236}">
                <a16:creationId xmlns:a16="http://schemas.microsoft.com/office/drawing/2014/main" id="{702A222F-EA7E-3C4A-9D8E-742731E1AA7B}"/>
              </a:ext>
            </a:extLst>
          </p:cNvPr>
          <p:cNvSpPr/>
          <p:nvPr/>
        </p:nvSpPr>
        <p:spPr>
          <a:xfrm>
            <a:off x="9989750" y="6609779"/>
            <a:ext cx="948870" cy="4610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AF81A8C1-F744-EA4E-9EAD-0F8072DC1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890" y="967259"/>
            <a:ext cx="15773400" cy="1146134"/>
          </a:xfrm>
        </p:spPr>
        <p:txBody>
          <a:bodyPr/>
          <a:lstStyle/>
          <a:p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ue Roman" panose="020B0604020202020204" charset="0"/>
              </a:rPr>
              <a:t>Tujuan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ue Roman" panose="020B060402020202020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ue Roman" panose="020B0604020202020204" charset="0"/>
              </a:rPr>
              <a:t>Pembuatan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ue Roman" panose="020B0604020202020204" charset="0"/>
              </a:rPr>
              <a:t> LO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9397917-4FF3-7E49-A187-8FEEBB5B6C31}"/>
              </a:ext>
            </a:extLst>
          </p:cNvPr>
          <p:cNvSpPr/>
          <p:nvPr/>
        </p:nvSpPr>
        <p:spPr>
          <a:xfrm>
            <a:off x="10978073" y="6310424"/>
            <a:ext cx="2196347" cy="10898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latin typeface="Times Neue Roman" panose="020B0604020202020204" charset="0"/>
              </a:rPr>
              <a:t>Pendapat</a:t>
            </a:r>
            <a:endParaRPr lang="en-US" sz="2700" dirty="0">
              <a:latin typeface="Times Neue Roman" panose="020B060402020202020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E0AA55E-AC3C-CC4C-BB9C-56494170720D}"/>
              </a:ext>
            </a:extLst>
          </p:cNvPr>
          <p:cNvSpPr/>
          <p:nvPr/>
        </p:nvSpPr>
        <p:spPr>
          <a:xfrm>
            <a:off x="13892127" y="6116861"/>
            <a:ext cx="2821740" cy="7866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50" dirty="0" err="1"/>
              <a:t>Preventif</a:t>
            </a:r>
            <a:r>
              <a:rPr lang="en-US" sz="2250" dirty="0"/>
              <a:t> </a:t>
            </a:r>
          </a:p>
          <a:p>
            <a:pPr algn="ctr"/>
            <a:r>
              <a:rPr lang="en-US" sz="2250" dirty="0"/>
              <a:t>(non </a:t>
            </a:r>
            <a:r>
              <a:rPr lang="en-US" sz="2250" dirty="0" err="1"/>
              <a:t>litigasi</a:t>
            </a:r>
            <a:r>
              <a:rPr lang="en-US" sz="2250" dirty="0"/>
              <a:t>)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ACFF9BC-2918-3343-9E2E-A286CC69C1CD}"/>
              </a:ext>
            </a:extLst>
          </p:cNvPr>
          <p:cNvSpPr/>
          <p:nvPr/>
        </p:nvSpPr>
        <p:spPr>
          <a:xfrm>
            <a:off x="13892127" y="7230855"/>
            <a:ext cx="2821740" cy="7866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50" dirty="0" err="1"/>
              <a:t>Represif</a:t>
            </a:r>
            <a:endParaRPr lang="en-US" sz="2250" dirty="0"/>
          </a:p>
          <a:p>
            <a:pPr algn="ctr"/>
            <a:r>
              <a:rPr lang="en-US" sz="2250" dirty="0"/>
              <a:t>(</a:t>
            </a:r>
            <a:r>
              <a:rPr lang="en-US" sz="2250" dirty="0" err="1"/>
              <a:t>Litigasi</a:t>
            </a:r>
            <a:r>
              <a:rPr lang="en-US" sz="2250" dirty="0"/>
              <a:t>)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7F31AA5-60CF-E944-A5EF-DD200A702181}"/>
              </a:ext>
            </a:extLst>
          </p:cNvPr>
          <p:cNvCxnSpPr>
            <a:cxnSpLocks/>
          </p:cNvCxnSpPr>
          <p:nvPr/>
        </p:nvCxnSpPr>
        <p:spPr>
          <a:xfrm>
            <a:off x="13573479" y="6490298"/>
            <a:ext cx="0" cy="1145144"/>
          </a:xfrm>
          <a:prstGeom prst="line">
            <a:avLst/>
          </a:prstGeom>
          <a:ln w="63500" cmpd="sng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2C28E60-E83C-D246-9F60-4DDC24E86AAC}"/>
              </a:ext>
            </a:extLst>
          </p:cNvPr>
          <p:cNvCxnSpPr>
            <a:cxnSpLocks/>
          </p:cNvCxnSpPr>
          <p:nvPr/>
        </p:nvCxnSpPr>
        <p:spPr>
          <a:xfrm>
            <a:off x="13543665" y="5289804"/>
            <a:ext cx="338526" cy="0"/>
          </a:xfrm>
          <a:prstGeom prst="line">
            <a:avLst/>
          </a:prstGeom>
          <a:ln w="63500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A08F9F4-4325-5C4F-8DAA-F1C2156313FE}"/>
              </a:ext>
            </a:extLst>
          </p:cNvPr>
          <p:cNvCxnSpPr>
            <a:cxnSpLocks/>
          </p:cNvCxnSpPr>
          <p:nvPr/>
        </p:nvCxnSpPr>
        <p:spPr>
          <a:xfrm>
            <a:off x="13533729" y="6492440"/>
            <a:ext cx="338526" cy="0"/>
          </a:xfrm>
          <a:prstGeom prst="line">
            <a:avLst/>
          </a:prstGeom>
          <a:ln w="63500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2D38F7A-314E-3849-BDD8-691483C7B883}"/>
              </a:ext>
            </a:extLst>
          </p:cNvPr>
          <p:cNvCxnSpPr>
            <a:cxnSpLocks/>
          </p:cNvCxnSpPr>
          <p:nvPr/>
        </p:nvCxnSpPr>
        <p:spPr>
          <a:xfrm>
            <a:off x="13543671" y="7635441"/>
            <a:ext cx="338526" cy="0"/>
          </a:xfrm>
          <a:prstGeom prst="line">
            <a:avLst/>
          </a:prstGeom>
          <a:ln w="63500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E69E91D-D168-8F4B-8F45-4A9E7A560105}"/>
              </a:ext>
            </a:extLst>
          </p:cNvPr>
          <p:cNvCxnSpPr>
            <a:cxnSpLocks/>
          </p:cNvCxnSpPr>
          <p:nvPr/>
        </p:nvCxnSpPr>
        <p:spPr>
          <a:xfrm>
            <a:off x="13146095" y="4494675"/>
            <a:ext cx="338526" cy="0"/>
          </a:xfrm>
          <a:prstGeom prst="line">
            <a:avLst/>
          </a:prstGeom>
          <a:ln w="63500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5AAB5E1-6C93-664B-BACF-22211AF27416}"/>
              </a:ext>
            </a:extLst>
          </p:cNvPr>
          <p:cNvCxnSpPr>
            <a:cxnSpLocks/>
          </p:cNvCxnSpPr>
          <p:nvPr/>
        </p:nvCxnSpPr>
        <p:spPr>
          <a:xfrm>
            <a:off x="13185854" y="7039094"/>
            <a:ext cx="338526" cy="0"/>
          </a:xfrm>
          <a:prstGeom prst="line">
            <a:avLst/>
          </a:prstGeom>
          <a:ln w="63500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EE9D7DF1-F3EE-7A4B-8896-D05E54B005F4}"/>
              </a:ext>
            </a:extLst>
          </p:cNvPr>
          <p:cNvSpPr/>
          <p:nvPr/>
        </p:nvSpPr>
        <p:spPr>
          <a:xfrm>
            <a:off x="13882192" y="4039927"/>
            <a:ext cx="2821742" cy="7866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err="1"/>
              <a:t>Verifikasi</a:t>
            </a:r>
            <a:endParaRPr lang="en-US" sz="2100" dirty="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9890C9F-18C7-F546-BED9-5715D2BC4EC3}"/>
              </a:ext>
            </a:extLst>
          </p:cNvPr>
          <p:cNvCxnSpPr>
            <a:cxnSpLocks/>
          </p:cNvCxnSpPr>
          <p:nvPr/>
        </p:nvCxnSpPr>
        <p:spPr>
          <a:xfrm>
            <a:off x="13553597" y="4504617"/>
            <a:ext cx="338526" cy="0"/>
          </a:xfrm>
          <a:prstGeom prst="line">
            <a:avLst/>
          </a:prstGeom>
          <a:ln w="63500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22FE2856-043B-41CF-A0A5-AA1443EA1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200" y="967259"/>
            <a:ext cx="3730098" cy="8443908"/>
          </a:xfrm>
        </p:spPr>
        <p:txBody>
          <a:bodyPr>
            <a:noAutofit/>
          </a:bodyPr>
          <a:lstStyle/>
          <a:p>
            <a:pPr marL="225425" indent="-225425">
              <a:lnSpc>
                <a:spcPct val="100000"/>
              </a:lnSpc>
            </a:pPr>
            <a:r>
              <a:rPr lang="en-US" sz="2800" b="1" dirty="0" err="1">
                <a:latin typeface="Times Neue Roman" panose="020B0604020202020204" charset="0"/>
              </a:rPr>
              <a:t>Tujuan</a:t>
            </a:r>
            <a:r>
              <a:rPr lang="en-US" sz="2800" b="1" dirty="0">
                <a:latin typeface="Times Neue Roman" panose="020B0604020202020204" charset="0"/>
              </a:rPr>
              <a:t> </a:t>
            </a:r>
            <a:r>
              <a:rPr lang="en-US" sz="2800" b="1" dirty="0" err="1">
                <a:latin typeface="Times Neue Roman" panose="020B0604020202020204" charset="0"/>
              </a:rPr>
              <a:t>Pembuatan</a:t>
            </a:r>
            <a:r>
              <a:rPr lang="en-US" sz="2800" b="1" dirty="0">
                <a:latin typeface="Times Neue Roman" panose="020B0604020202020204" charset="0"/>
              </a:rPr>
              <a:t> LO </a:t>
            </a:r>
            <a:endParaRPr lang="id-ID" sz="2800" dirty="0">
              <a:latin typeface="Times Neue Roman" panose="020B0604020202020204" charset="0"/>
            </a:endParaRPr>
          </a:p>
          <a:p>
            <a:pPr marL="225425" indent="-225425">
              <a:lnSpc>
                <a:spcPct val="100000"/>
              </a:lnSpc>
            </a:pPr>
            <a:r>
              <a:rPr lang="en-ID" sz="2800" dirty="0" err="1">
                <a:latin typeface="Times Neue Roman" panose="020B0604020202020204" charset="0"/>
              </a:rPr>
              <a:t>Memberikan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pendapat</a:t>
            </a:r>
            <a:r>
              <a:rPr lang="en-ID" sz="2800" dirty="0">
                <a:latin typeface="Times Neue Roman" panose="020B0604020202020204" charset="0"/>
              </a:rPr>
              <a:t>/</a:t>
            </a:r>
            <a:r>
              <a:rPr lang="en-ID" sz="2800" dirty="0" err="1">
                <a:latin typeface="Times Neue Roman" panose="020B0604020202020204" charset="0"/>
              </a:rPr>
              <a:t>opini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tentang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isu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hukum</a:t>
            </a:r>
            <a:r>
              <a:rPr lang="en-ID" sz="2800" dirty="0">
                <a:latin typeface="Times Neue Roman" panose="020B0604020202020204" charset="0"/>
              </a:rPr>
              <a:t> yang </a:t>
            </a:r>
            <a:r>
              <a:rPr lang="en-ID" sz="2800" dirty="0" err="1">
                <a:latin typeface="Times Neue Roman" panose="020B0604020202020204" charset="0"/>
              </a:rPr>
              <a:t>diajukan</a:t>
            </a:r>
            <a:endParaRPr lang="en-ID" sz="2800" dirty="0">
              <a:latin typeface="Times Neue Roman" panose="020B0604020202020204" charset="0"/>
            </a:endParaRPr>
          </a:p>
          <a:p>
            <a:pPr marL="225425" indent="-225425">
              <a:lnSpc>
                <a:spcPct val="100000"/>
              </a:lnSpc>
            </a:pPr>
            <a:r>
              <a:rPr lang="en-ID" sz="2800" dirty="0" err="1">
                <a:latin typeface="Times Neue Roman" panose="020B0604020202020204" charset="0"/>
              </a:rPr>
              <a:t>Memberikan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pandangan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dari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sudut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hukum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terhadap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langkah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atau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akibat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dari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tindakan</a:t>
            </a:r>
            <a:r>
              <a:rPr lang="en-ID" sz="2800" dirty="0">
                <a:latin typeface="Times Neue Roman" panose="020B0604020202020204" charset="0"/>
              </a:rPr>
              <a:t> yang </a:t>
            </a:r>
            <a:r>
              <a:rPr lang="en-ID" sz="2800" dirty="0" err="1">
                <a:latin typeface="Times Neue Roman" panose="020B0604020202020204" charset="0"/>
              </a:rPr>
              <a:t>akan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dilakukan</a:t>
            </a:r>
            <a:endParaRPr lang="en-US" sz="2800" dirty="0">
              <a:latin typeface="Times Neue Roman" panose="020B0604020202020204" charset="0"/>
            </a:endParaRPr>
          </a:p>
          <a:p>
            <a:pPr marL="225425" indent="-225425">
              <a:lnSpc>
                <a:spcPct val="100000"/>
              </a:lnSpc>
            </a:pPr>
            <a:r>
              <a:rPr lang="en-ID" sz="2800" dirty="0" err="1">
                <a:latin typeface="Times Neue Roman" panose="020B0604020202020204" charset="0"/>
              </a:rPr>
              <a:t>Verifikasi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aspek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hukum</a:t>
            </a:r>
            <a:endParaRPr lang="en-ID" sz="2800" dirty="0">
              <a:latin typeface="Times Neue Roman" panose="020B0604020202020204" charset="0"/>
            </a:endParaRPr>
          </a:p>
          <a:p>
            <a:pPr marL="225425" indent="-225425">
              <a:lnSpc>
                <a:spcPct val="100000"/>
              </a:lnSpc>
            </a:pPr>
            <a:r>
              <a:rPr lang="en-ID" sz="2800" dirty="0" err="1">
                <a:latin typeface="Times Neue Roman" panose="020B0604020202020204" charset="0"/>
              </a:rPr>
              <a:t>Identifikasi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resiko</a:t>
            </a:r>
            <a:r>
              <a:rPr lang="en-ID" sz="2800" dirty="0">
                <a:latin typeface="Times Neue Roman" panose="020B0604020202020204" charset="0"/>
              </a:rPr>
              <a:t> (</a:t>
            </a:r>
            <a:r>
              <a:rPr lang="en-ID" sz="2800" i="1" dirty="0">
                <a:latin typeface="Times Neue Roman" panose="020B0604020202020204" charset="0"/>
              </a:rPr>
              <a:t>legal risk</a:t>
            </a:r>
            <a:r>
              <a:rPr lang="en-ID" sz="2800" dirty="0">
                <a:latin typeface="Times Neue Roman" panose="020B0604020202020204" charset="0"/>
              </a:rPr>
              <a:t>) </a:t>
            </a:r>
          </a:p>
          <a:p>
            <a:pPr marL="225425" indent="-225425">
              <a:lnSpc>
                <a:spcPct val="100000"/>
              </a:lnSpc>
            </a:pPr>
            <a:r>
              <a:rPr lang="en-ID" sz="2800" dirty="0" err="1">
                <a:latin typeface="Times Neue Roman" panose="020B0604020202020204" charset="0"/>
              </a:rPr>
              <a:t>Untuk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menentukan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langkah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antisipatif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atau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menawarkan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solusi</a:t>
            </a:r>
            <a:endParaRPr lang="en-ID" sz="2800" dirty="0">
              <a:latin typeface="Times Neue Roma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56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BB5E-EF8B-5245-AA37-3347C2D00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617537"/>
            <a:ext cx="5715000" cy="8945563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Times Neue Roman" panose="020B0604020202020204" charset="0"/>
              </a:rPr>
              <a:t>Penalaran</a:t>
            </a:r>
            <a:r>
              <a:rPr lang="en-US" sz="2800" b="1" dirty="0">
                <a:latin typeface="Times Neue Roman" panose="020B0604020202020204" charset="0"/>
              </a:rPr>
              <a:t> Hukum </a:t>
            </a:r>
            <a:r>
              <a:rPr lang="en-US" sz="2800" b="1" dirty="0" err="1">
                <a:latin typeface="Times Neue Roman" panose="020B0604020202020204" charset="0"/>
              </a:rPr>
              <a:t>dalam</a:t>
            </a:r>
            <a:r>
              <a:rPr lang="en-US" sz="2800" b="1" dirty="0">
                <a:latin typeface="Times Neue Roman" panose="020B0604020202020204" charset="0"/>
              </a:rPr>
              <a:t> </a:t>
            </a:r>
            <a:r>
              <a:rPr lang="en-US" sz="2800" b="1" dirty="0" err="1">
                <a:latin typeface="Times Neue Roman" panose="020B0604020202020204" charset="0"/>
              </a:rPr>
              <a:t>Pembuatan</a:t>
            </a:r>
            <a:r>
              <a:rPr lang="en-US" sz="2800" b="1" dirty="0">
                <a:latin typeface="Times Neue Roman" panose="020B0604020202020204" charset="0"/>
              </a:rPr>
              <a:t> LO</a:t>
            </a:r>
            <a:endParaRPr lang="id-ID" sz="2800" b="1" dirty="0">
              <a:latin typeface="Times Neue Roman" panose="020B0604020202020204" charset="0"/>
            </a:endParaRPr>
          </a:p>
          <a:p>
            <a:r>
              <a:rPr lang="en-ID" sz="2800" dirty="0" err="1">
                <a:latin typeface="Times Neue Roman" panose="020B0604020202020204" charset="0"/>
              </a:rPr>
              <a:t>Penalaran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hukum</a:t>
            </a:r>
            <a:r>
              <a:rPr lang="en-ID" sz="2800" dirty="0">
                <a:latin typeface="Times Neue Roman" panose="020B0604020202020204" charset="0"/>
              </a:rPr>
              <a:t> = Cara </a:t>
            </a:r>
            <a:r>
              <a:rPr lang="en-ID" sz="2800" dirty="0" err="1">
                <a:latin typeface="Times Neue Roman" panose="020B0604020202020204" charset="0"/>
              </a:rPr>
              <a:t>berpikir</a:t>
            </a:r>
            <a:r>
              <a:rPr lang="en-ID" sz="2800" dirty="0">
                <a:latin typeface="Times Neue Roman" panose="020B0604020202020204" charset="0"/>
              </a:rPr>
              <a:t>, </a:t>
            </a:r>
            <a:r>
              <a:rPr lang="en-ID" sz="2800" dirty="0" err="1">
                <a:latin typeface="Times Neue Roman" panose="020B0604020202020204" charset="0"/>
              </a:rPr>
              <a:t>menggunakan</a:t>
            </a:r>
            <a:r>
              <a:rPr lang="en-ID" sz="2800" dirty="0">
                <a:latin typeface="Times Neue Roman" panose="020B0604020202020204" charset="0"/>
              </a:rPr>
              <a:t>, </a:t>
            </a:r>
            <a:r>
              <a:rPr lang="en-ID" sz="2800" dirty="0" err="1">
                <a:latin typeface="Times Neue Roman" panose="020B0604020202020204" charset="0"/>
              </a:rPr>
              <a:t>mengembangkan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atau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mengendalikan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sesuatu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masalah</a:t>
            </a:r>
            <a:r>
              <a:rPr lang="en-ID" sz="2800" dirty="0">
                <a:latin typeface="Times Neue Roman" panose="020B0604020202020204" charset="0"/>
              </a:rPr>
              <a:t> (</a:t>
            </a:r>
            <a:r>
              <a:rPr lang="en-ID" sz="2800" dirty="0" err="1">
                <a:latin typeface="Times Neue Roman" panose="020B0604020202020204" charset="0"/>
              </a:rPr>
              <a:t>dibidang</a:t>
            </a:r>
            <a:r>
              <a:rPr lang="en-ID" sz="2800" dirty="0">
                <a:latin typeface="Times Neue Roman" panose="020B0604020202020204" charset="0"/>
              </a:rPr>
              <a:t>) </a:t>
            </a:r>
            <a:r>
              <a:rPr lang="en-ID" sz="2800" dirty="0" err="1">
                <a:latin typeface="Times Neue Roman" panose="020B0604020202020204" charset="0"/>
              </a:rPr>
              <a:t>hukum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dengan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nalar</a:t>
            </a:r>
            <a:r>
              <a:rPr lang="en-ID" sz="2800" dirty="0">
                <a:latin typeface="Times Neue Roman" panose="020B0604020202020204" charset="0"/>
              </a:rPr>
              <a:t> </a:t>
            </a:r>
          </a:p>
          <a:p>
            <a:r>
              <a:rPr lang="en-ID" sz="2800" dirty="0" err="1">
                <a:latin typeface="Times Neue Roman" panose="020B0604020202020204" charset="0"/>
              </a:rPr>
              <a:t>Pembuatan</a:t>
            </a:r>
            <a:r>
              <a:rPr lang="en-ID" sz="2800" dirty="0">
                <a:latin typeface="Times Neue Roman" panose="020B0604020202020204" charset="0"/>
              </a:rPr>
              <a:t> LO </a:t>
            </a:r>
            <a:r>
              <a:rPr lang="en-ID" sz="2800" dirty="0" err="1">
                <a:latin typeface="Times Neue Roman" panose="020B0604020202020204" charset="0"/>
              </a:rPr>
              <a:t>memerlukan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kemampuan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identifikasi</a:t>
            </a:r>
            <a:r>
              <a:rPr lang="en-ID" sz="2800" dirty="0">
                <a:latin typeface="Times Neue Roman" panose="020B0604020202020204" charset="0"/>
              </a:rPr>
              <a:t> dan </a:t>
            </a:r>
            <a:r>
              <a:rPr lang="en-ID" sz="2800" dirty="0" err="1">
                <a:latin typeface="Times Neue Roman" panose="020B0604020202020204" charset="0"/>
              </a:rPr>
              <a:t>analisis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untuk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memperoleh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jawaban</a:t>
            </a:r>
            <a:r>
              <a:rPr lang="en-ID" sz="2800" dirty="0">
                <a:latin typeface="Times Neue Roman" panose="020B0604020202020204" charset="0"/>
              </a:rPr>
              <a:t> yang </a:t>
            </a:r>
            <a:r>
              <a:rPr lang="en-ID" sz="2800" dirty="0" err="1">
                <a:latin typeface="Times Neue Roman" panose="020B0604020202020204" charset="0"/>
              </a:rPr>
              <a:t>mempunyai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kebenaran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berdasarkan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sudut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pandang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tertentu</a:t>
            </a:r>
            <a:endParaRPr lang="en-ID" sz="2800" dirty="0">
              <a:latin typeface="Times Neue Roman" panose="020B0604020202020204" charset="0"/>
            </a:endParaRPr>
          </a:p>
          <a:p>
            <a:r>
              <a:rPr lang="en-US" sz="2800" dirty="0">
                <a:latin typeface="Times Neue Roman" panose="020B0604020202020204" charset="0"/>
              </a:rPr>
              <a:t>Pada </a:t>
            </a:r>
            <a:r>
              <a:rPr lang="en-US" sz="2800" dirty="0" err="1">
                <a:latin typeface="Times Neue Roman" panose="020B0604020202020204" charset="0"/>
              </a:rPr>
              <a:t>umumnya</a:t>
            </a:r>
            <a:r>
              <a:rPr lang="en-US" sz="2800" dirty="0">
                <a:latin typeface="Times Neue Roman" panose="020B0604020202020204" charset="0"/>
              </a:rPr>
              <a:t> model </a:t>
            </a:r>
            <a:r>
              <a:rPr lang="en-US" sz="2800" dirty="0" err="1">
                <a:latin typeface="Times Neue Roman" panose="020B0604020202020204" charset="0"/>
              </a:rPr>
              <a:t>penalaran</a:t>
            </a:r>
            <a:r>
              <a:rPr lang="en-US" sz="2800" dirty="0">
                <a:latin typeface="Times Neue Roman" panose="020B0604020202020204" charset="0"/>
              </a:rPr>
              <a:t> yang </a:t>
            </a:r>
            <a:r>
              <a:rPr lang="en-US" sz="2800" dirty="0" err="1">
                <a:latin typeface="Times Neue Roman" panose="020B0604020202020204" charset="0"/>
              </a:rPr>
              <a:t>digunakan</a:t>
            </a:r>
            <a:r>
              <a:rPr lang="en-US" sz="2800" dirty="0">
                <a:latin typeface="Times Neue Roman" panose="020B0604020202020204" charset="0"/>
              </a:rPr>
              <a:t> </a:t>
            </a:r>
            <a:r>
              <a:rPr lang="en-US" sz="2800" dirty="0" err="1">
                <a:latin typeface="Times Neue Roman" panose="020B0604020202020204" charset="0"/>
              </a:rPr>
              <a:t>dalam</a:t>
            </a:r>
            <a:r>
              <a:rPr lang="en-US" sz="2800" dirty="0">
                <a:latin typeface="Times Neue Roman" panose="020B0604020202020204" charset="0"/>
              </a:rPr>
              <a:t> </a:t>
            </a:r>
            <a:r>
              <a:rPr lang="en-US" sz="2800" dirty="0" err="1">
                <a:latin typeface="Times Neue Roman" panose="020B0604020202020204" charset="0"/>
              </a:rPr>
              <a:t>pembuatan</a:t>
            </a:r>
            <a:r>
              <a:rPr lang="en-US" sz="2800" dirty="0">
                <a:latin typeface="Times Neue Roman" panose="020B0604020202020204" charset="0"/>
              </a:rPr>
              <a:t> LO </a:t>
            </a:r>
            <a:r>
              <a:rPr lang="en-US" sz="2800" dirty="0" err="1">
                <a:latin typeface="Times Neue Roman" panose="020B0604020202020204" charset="0"/>
              </a:rPr>
              <a:t>adalah</a:t>
            </a:r>
            <a:r>
              <a:rPr lang="en-US" sz="2800" dirty="0">
                <a:latin typeface="Times Neue Roman" panose="020B0604020202020204" charset="0"/>
              </a:rPr>
              <a:t> </a:t>
            </a:r>
            <a:r>
              <a:rPr lang="en-US" sz="2800" dirty="0" err="1">
                <a:latin typeface="Times Neue Roman" panose="020B0604020202020204" charset="0"/>
              </a:rPr>
              <a:t>penalaran</a:t>
            </a:r>
            <a:r>
              <a:rPr lang="en-US" sz="2800" dirty="0">
                <a:latin typeface="Times Neue Roman" panose="020B0604020202020204" charset="0"/>
              </a:rPr>
              <a:t> </a:t>
            </a:r>
            <a:r>
              <a:rPr lang="en-US" sz="2800" dirty="0" err="1">
                <a:latin typeface="Times Neue Roman" panose="020B0604020202020204" charset="0"/>
              </a:rPr>
              <a:t>deduktif</a:t>
            </a:r>
            <a:r>
              <a:rPr lang="en-US" sz="2800" dirty="0">
                <a:latin typeface="Times Neue Roman" panose="020B0604020202020204" charset="0"/>
              </a:rPr>
              <a:t> = </a:t>
            </a:r>
            <a:r>
              <a:rPr lang="en-ID" sz="2800" i="1" dirty="0" err="1">
                <a:latin typeface="Times Neue Roman" panose="020B0604020202020204" charset="0"/>
              </a:rPr>
              <a:t>konklusi</a:t>
            </a:r>
            <a:r>
              <a:rPr lang="en-ID" sz="2800" i="1" dirty="0">
                <a:latin typeface="Times Neue Roman" panose="020B0604020202020204" charset="0"/>
              </a:rPr>
              <a:t> </a:t>
            </a:r>
            <a:r>
              <a:rPr lang="en-ID" sz="2800" i="1" dirty="0" err="1">
                <a:latin typeface="Times Neue Roman" panose="020B0604020202020204" charset="0"/>
              </a:rPr>
              <a:t>lebih</a:t>
            </a:r>
            <a:r>
              <a:rPr lang="en-ID" sz="2800" i="1" dirty="0">
                <a:latin typeface="Times Neue Roman" panose="020B0604020202020204" charset="0"/>
              </a:rPr>
              <a:t> </a:t>
            </a:r>
            <a:r>
              <a:rPr lang="en-ID" sz="2800" i="1" dirty="0" err="1">
                <a:latin typeface="Times Neue Roman" panose="020B0604020202020204" charset="0"/>
              </a:rPr>
              <a:t>sempit</a:t>
            </a:r>
            <a:r>
              <a:rPr lang="en-ID" sz="2800" i="1" dirty="0">
                <a:latin typeface="Times Neue Roman" panose="020B0604020202020204" charset="0"/>
              </a:rPr>
              <a:t> </a:t>
            </a:r>
            <a:r>
              <a:rPr lang="en-ID" sz="2800" i="1" dirty="0" err="1">
                <a:latin typeface="Times Neue Roman" panose="020B0604020202020204" charset="0"/>
              </a:rPr>
              <a:t>dari</a:t>
            </a:r>
            <a:r>
              <a:rPr lang="en-ID" sz="2800" i="1" dirty="0">
                <a:latin typeface="Times Neue Roman" panose="020B0604020202020204" charset="0"/>
              </a:rPr>
              <a:t> </a:t>
            </a:r>
            <a:r>
              <a:rPr lang="en-ID" sz="2800" i="1" dirty="0" err="1">
                <a:latin typeface="Times Neue Roman" panose="020B0604020202020204" charset="0"/>
              </a:rPr>
              <a:t>premisnya</a:t>
            </a:r>
            <a:r>
              <a:rPr lang="en-ID" sz="2800" i="1" dirty="0">
                <a:latin typeface="Times Neue Roman" panose="020B0604020202020204" charset="0"/>
              </a:rPr>
              <a:t>, </a:t>
            </a:r>
            <a:r>
              <a:rPr lang="en-ID" sz="2800" i="1" dirty="0" err="1">
                <a:latin typeface="Times Neue Roman" panose="020B0604020202020204" charset="0"/>
              </a:rPr>
              <a:t>metode</a:t>
            </a:r>
            <a:r>
              <a:rPr lang="en-ID" sz="2800" i="1" dirty="0">
                <a:latin typeface="Times Neue Roman" panose="020B0604020202020204" charset="0"/>
              </a:rPr>
              <a:t> yang </a:t>
            </a:r>
            <a:r>
              <a:rPr lang="en-ID" sz="2800" i="1" dirty="0" err="1">
                <a:latin typeface="Times Neue Roman" panose="020B0604020202020204" charset="0"/>
              </a:rPr>
              <a:t>digunakan</a:t>
            </a:r>
            <a:r>
              <a:rPr lang="en-ID" sz="2800" i="1" dirty="0">
                <a:latin typeface="Times Neue Roman" panose="020B0604020202020204" charset="0"/>
              </a:rPr>
              <a:t> </a:t>
            </a:r>
            <a:r>
              <a:rPr lang="en-ID" sz="2800" i="1" dirty="0" err="1">
                <a:latin typeface="Times Neue Roman" panose="020B0604020202020204" charset="0"/>
              </a:rPr>
              <a:t>dalam</a:t>
            </a:r>
            <a:r>
              <a:rPr lang="en-ID" sz="2800" i="1" dirty="0">
                <a:latin typeface="Times Neue Roman" panose="020B0604020202020204" charset="0"/>
              </a:rPr>
              <a:t> </a:t>
            </a:r>
            <a:r>
              <a:rPr lang="en-ID" sz="2800" i="1" dirty="0" err="1">
                <a:latin typeface="Times Neue Roman" panose="020B0604020202020204" charset="0"/>
              </a:rPr>
              <a:t>berpikir</a:t>
            </a:r>
            <a:r>
              <a:rPr lang="en-ID" sz="2800" i="1" dirty="0">
                <a:latin typeface="Times Neue Roman" panose="020B0604020202020204" charset="0"/>
              </a:rPr>
              <a:t> </a:t>
            </a:r>
            <a:r>
              <a:rPr lang="en-ID" sz="2800" i="1" dirty="0" err="1">
                <a:latin typeface="Times Neue Roman" panose="020B0604020202020204" charset="0"/>
              </a:rPr>
              <a:t>dengan</a:t>
            </a:r>
            <a:r>
              <a:rPr lang="en-ID" sz="2800" i="1" dirty="0">
                <a:latin typeface="Times Neue Roman" panose="020B0604020202020204" charset="0"/>
              </a:rPr>
              <a:t> </a:t>
            </a:r>
            <a:r>
              <a:rPr lang="en-ID" sz="2800" i="1" dirty="0" err="1">
                <a:latin typeface="Times Neue Roman" panose="020B0604020202020204" charset="0"/>
              </a:rPr>
              <a:t>bertolak</a:t>
            </a:r>
            <a:r>
              <a:rPr lang="en-ID" sz="2800" i="1" dirty="0">
                <a:latin typeface="Times Neue Roman" panose="020B0604020202020204" charset="0"/>
              </a:rPr>
              <a:t> </a:t>
            </a:r>
            <a:r>
              <a:rPr lang="en-ID" sz="2800" i="1" dirty="0" err="1">
                <a:latin typeface="Times Neue Roman" panose="020B0604020202020204" charset="0"/>
              </a:rPr>
              <a:t>dari</a:t>
            </a:r>
            <a:r>
              <a:rPr lang="en-ID" sz="2800" i="1" dirty="0">
                <a:latin typeface="Times Neue Roman" panose="020B0604020202020204" charset="0"/>
              </a:rPr>
              <a:t> </a:t>
            </a:r>
            <a:r>
              <a:rPr lang="en-ID" sz="2800" i="1" dirty="0" err="1">
                <a:latin typeface="Times Neue Roman" panose="020B0604020202020204" charset="0"/>
              </a:rPr>
              <a:t>hal-hal</a:t>
            </a:r>
            <a:r>
              <a:rPr lang="en-ID" sz="2800" i="1" dirty="0">
                <a:latin typeface="Times Neue Roman" panose="020B0604020202020204" charset="0"/>
              </a:rPr>
              <a:t> yang </a:t>
            </a:r>
            <a:r>
              <a:rPr lang="en-ID" sz="2800" i="1" dirty="0" err="1">
                <a:latin typeface="Times Neue Roman" panose="020B0604020202020204" charset="0"/>
              </a:rPr>
              <a:t>umum</a:t>
            </a:r>
            <a:r>
              <a:rPr lang="en-ID" sz="2800" i="1" dirty="0">
                <a:latin typeface="Times Neue Roman" panose="020B0604020202020204" charset="0"/>
              </a:rPr>
              <a:t> </a:t>
            </a:r>
            <a:r>
              <a:rPr lang="en-ID" sz="2800" i="1" dirty="0" err="1">
                <a:latin typeface="Times Neue Roman" panose="020B0604020202020204" charset="0"/>
              </a:rPr>
              <a:t>ke</a:t>
            </a:r>
            <a:r>
              <a:rPr lang="en-ID" sz="2800" i="1" dirty="0">
                <a:latin typeface="Times Neue Roman" panose="020B0604020202020204" charset="0"/>
              </a:rPr>
              <a:t> </a:t>
            </a:r>
            <a:r>
              <a:rPr lang="en-ID" sz="2800" i="1" dirty="0" err="1">
                <a:latin typeface="Times Neue Roman" panose="020B0604020202020204" charset="0"/>
              </a:rPr>
              <a:t>khusus</a:t>
            </a:r>
            <a:r>
              <a:rPr lang="en-ID" sz="2800" i="1" dirty="0">
                <a:latin typeface="Times Neue Roman" panose="020B0604020202020204" charset="0"/>
              </a:rPr>
              <a:t> </a:t>
            </a:r>
          </a:p>
          <a:p>
            <a:pPr marL="0" indent="0">
              <a:buNone/>
            </a:pPr>
            <a:endParaRPr lang="en-ID" sz="3600" dirty="0">
              <a:latin typeface="Times Neue Roman" panose="020B0604020202020204" charset="0"/>
            </a:endParaRP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C8E620-56FE-4AB6-ACF5-F2B8E3147300}"/>
              </a:ext>
            </a:extLst>
          </p:cNvPr>
          <p:cNvSpPr txBox="1">
            <a:spLocks/>
          </p:cNvSpPr>
          <p:nvPr/>
        </p:nvSpPr>
        <p:spPr>
          <a:xfrm>
            <a:off x="9372600" y="274638"/>
            <a:ext cx="8229600" cy="9440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latin typeface="Times Neue Roman" panose="020B0604020202020204" charset="0"/>
              </a:rPr>
              <a:t>Prinsip</a:t>
            </a:r>
            <a:r>
              <a:rPr lang="en-US" sz="2800" b="1" dirty="0">
                <a:latin typeface="Times Neue Roman" panose="020B0604020202020204" charset="0"/>
              </a:rPr>
              <a:t> Dasar LO</a:t>
            </a:r>
            <a:endParaRPr lang="id-ID" sz="2800" b="1" dirty="0">
              <a:latin typeface="Times Neue Roman" panose="020B0604020202020204" charset="0"/>
            </a:endParaRPr>
          </a:p>
          <a:p>
            <a:endParaRPr lang="id-ID" sz="2800" dirty="0">
              <a:latin typeface="Times Neue Roman" panose="020B0604020202020204" charset="0"/>
            </a:endParaRPr>
          </a:p>
          <a:p>
            <a:r>
              <a:rPr lang="en-ID" sz="2800" dirty="0" err="1">
                <a:latin typeface="Times Neue Roman" panose="020B0604020202020204" charset="0"/>
              </a:rPr>
              <a:t>Menguji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fakta</a:t>
            </a:r>
            <a:r>
              <a:rPr lang="en-ID" sz="2800" dirty="0">
                <a:latin typeface="Times Neue Roman" panose="020B0604020202020204" charset="0"/>
              </a:rPr>
              <a:t>, </a:t>
            </a:r>
            <a:r>
              <a:rPr lang="en-ID" sz="2800" dirty="0" err="1">
                <a:latin typeface="Times Neue Roman" panose="020B0604020202020204" charset="0"/>
              </a:rPr>
              <a:t>jika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fakta</a:t>
            </a:r>
            <a:r>
              <a:rPr lang="en-ID" sz="2800" dirty="0">
                <a:latin typeface="Times Neue Roman" panose="020B0604020202020204" charset="0"/>
              </a:rPr>
              <a:t> invalid, </a:t>
            </a:r>
            <a:r>
              <a:rPr lang="en-ID" sz="2800" dirty="0" err="1">
                <a:latin typeface="Times Neue Roman" panose="020B0604020202020204" charset="0"/>
              </a:rPr>
              <a:t>maka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pendapat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hukum</a:t>
            </a:r>
            <a:r>
              <a:rPr lang="en-ID" sz="2800" dirty="0">
                <a:latin typeface="Times Neue Roman" panose="020B0604020202020204" charset="0"/>
              </a:rPr>
              <a:t> juga invalid</a:t>
            </a:r>
          </a:p>
          <a:p>
            <a:r>
              <a:rPr lang="en-ID" sz="2800" dirty="0" err="1">
                <a:latin typeface="Times Neue Roman" panose="020B0604020202020204" charset="0"/>
              </a:rPr>
              <a:t>Menguji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pertanyaan</a:t>
            </a:r>
            <a:r>
              <a:rPr lang="en-ID" sz="2800" dirty="0">
                <a:latin typeface="Times Neue Roman" panose="020B0604020202020204" charset="0"/>
              </a:rPr>
              <a:t>, </a:t>
            </a:r>
            <a:r>
              <a:rPr lang="en-ID" sz="2800" dirty="0" err="1">
                <a:latin typeface="Times Neue Roman" panose="020B0604020202020204" charset="0"/>
              </a:rPr>
              <a:t>jika</a:t>
            </a:r>
            <a:r>
              <a:rPr lang="en-ID" sz="2800" dirty="0">
                <a:latin typeface="Times Neue Roman" panose="020B0604020202020204" charset="0"/>
              </a:rPr>
              <a:t> invalid, </a:t>
            </a:r>
            <a:r>
              <a:rPr lang="en-ID" sz="2800" dirty="0" err="1">
                <a:latin typeface="Times Neue Roman" panose="020B0604020202020204" charset="0"/>
              </a:rPr>
              <a:t>maka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pendapat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hukum</a:t>
            </a:r>
            <a:r>
              <a:rPr lang="en-ID" sz="2800" dirty="0">
                <a:latin typeface="Times Neue Roman" panose="020B0604020202020204" charset="0"/>
              </a:rPr>
              <a:t> juga invalid</a:t>
            </a:r>
          </a:p>
          <a:p>
            <a:r>
              <a:rPr lang="en-ID" sz="2800" dirty="0">
                <a:latin typeface="Times Neue Roman" panose="020B0604020202020204" charset="0"/>
              </a:rPr>
              <a:t>Jika </a:t>
            </a:r>
            <a:r>
              <a:rPr lang="en-ID" sz="2800" dirty="0" err="1">
                <a:latin typeface="Times Neue Roman" panose="020B0604020202020204" charset="0"/>
              </a:rPr>
              <a:t>ternyata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advokat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tahu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bahwa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fakta</a:t>
            </a:r>
            <a:r>
              <a:rPr lang="en-ID" sz="2800" dirty="0">
                <a:latin typeface="Times Neue Roman" panose="020B0604020202020204" charset="0"/>
              </a:rPr>
              <a:t> yang </a:t>
            </a:r>
            <a:r>
              <a:rPr lang="en-ID" sz="2800" dirty="0" err="1">
                <a:latin typeface="Times Neue Roman" panose="020B0604020202020204" charset="0"/>
              </a:rPr>
              <a:t>diajukan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klien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tidak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benar</a:t>
            </a:r>
            <a:r>
              <a:rPr lang="en-ID" sz="2800" dirty="0">
                <a:latin typeface="Times Neue Roman" panose="020B0604020202020204" charset="0"/>
              </a:rPr>
              <a:t>, </a:t>
            </a:r>
            <a:r>
              <a:rPr lang="en-ID" sz="2800" dirty="0" err="1">
                <a:latin typeface="Times Neue Roman" panose="020B0604020202020204" charset="0"/>
              </a:rPr>
              <a:t>maka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berdasar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etika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profesi</a:t>
            </a:r>
            <a:r>
              <a:rPr lang="en-ID" sz="2800" dirty="0">
                <a:latin typeface="Times Neue Roman" panose="020B0604020202020204" charset="0"/>
              </a:rPr>
              <a:t>, </a:t>
            </a:r>
            <a:r>
              <a:rPr lang="en-ID" sz="2800" dirty="0" err="1">
                <a:latin typeface="Times Neue Roman" panose="020B0604020202020204" charset="0"/>
              </a:rPr>
              <a:t>tidak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memberikan</a:t>
            </a:r>
            <a:r>
              <a:rPr lang="en-ID" sz="2800" dirty="0">
                <a:latin typeface="Times Neue Roman" panose="020B0604020202020204" charset="0"/>
              </a:rPr>
              <a:t> LO</a:t>
            </a:r>
          </a:p>
          <a:p>
            <a:r>
              <a:rPr lang="en-ID" sz="2800" dirty="0" err="1">
                <a:latin typeface="Times Neue Roman" panose="020B0604020202020204" charset="0"/>
              </a:rPr>
              <a:t>Asumsi</a:t>
            </a:r>
            <a:r>
              <a:rPr lang="en-ID" sz="2800" dirty="0">
                <a:latin typeface="Times Neue Roman" panose="020B0604020202020204" charset="0"/>
              </a:rPr>
              <a:t> yang </a:t>
            </a:r>
            <a:r>
              <a:rPr lang="en-ID" sz="2800" dirty="0" err="1">
                <a:latin typeface="Times Neue Roman" panose="020B0604020202020204" charset="0"/>
              </a:rPr>
              <a:t>digunakan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dalam</a:t>
            </a:r>
            <a:r>
              <a:rPr lang="en-ID" sz="2800" dirty="0">
                <a:latin typeface="Times Neue Roman" panose="020B0604020202020204" charset="0"/>
              </a:rPr>
              <a:t> LO </a:t>
            </a:r>
            <a:r>
              <a:rPr lang="en-ID" sz="2800" dirty="0" err="1">
                <a:latin typeface="Times Neue Roman" panose="020B0604020202020204" charset="0"/>
              </a:rPr>
              <a:t>tidak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boleh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mengenyampingkan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fakta</a:t>
            </a:r>
            <a:r>
              <a:rPr lang="en-ID" sz="2800" dirty="0">
                <a:latin typeface="Times Neue Roman" panose="020B0604020202020204" charset="0"/>
              </a:rPr>
              <a:t>. </a:t>
            </a:r>
          </a:p>
          <a:p>
            <a:r>
              <a:rPr lang="en-ID" sz="2800" dirty="0" err="1">
                <a:latin typeface="Times Neue Roman" panose="020B0604020202020204" charset="0"/>
              </a:rPr>
              <a:t>Advokat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dapat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mencantumkan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bahwa</a:t>
            </a:r>
            <a:r>
              <a:rPr lang="en-ID" sz="2800" dirty="0">
                <a:latin typeface="Times Neue Roman" panose="020B0604020202020204" charset="0"/>
              </a:rPr>
              <a:t> LO </a:t>
            </a:r>
            <a:r>
              <a:rPr lang="en-ID" sz="2800" dirty="0" err="1">
                <a:latin typeface="Times Neue Roman" panose="020B0604020202020204" charset="0"/>
              </a:rPr>
              <a:t>tersebut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dibuat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dengan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asumsi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bahwa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informasi</a:t>
            </a:r>
            <a:r>
              <a:rPr lang="en-ID" sz="2800" dirty="0">
                <a:latin typeface="Times Neue Roman" panose="020B0604020202020204" charset="0"/>
              </a:rPr>
              <a:t> yang </a:t>
            </a:r>
            <a:r>
              <a:rPr lang="en-ID" sz="2800" dirty="0" err="1">
                <a:latin typeface="Times Neue Roman" panose="020B0604020202020204" charset="0"/>
              </a:rPr>
              <a:t>diberikan</a:t>
            </a:r>
            <a:r>
              <a:rPr lang="en-ID" sz="2800" dirty="0">
                <a:latin typeface="Times Neue Roman" panose="020B0604020202020204" charset="0"/>
              </a:rPr>
              <a:t> oleh </a:t>
            </a:r>
            <a:r>
              <a:rPr lang="en-ID" sz="2800" dirty="0" err="1">
                <a:latin typeface="Times Neue Roman" panose="020B0604020202020204" charset="0"/>
              </a:rPr>
              <a:t>klien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ialah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benar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sesuai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dengan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fakta</a:t>
            </a:r>
            <a:r>
              <a:rPr lang="en-ID" sz="2800" dirty="0">
                <a:latin typeface="Times Neue Roman" panose="020B0604020202020204" charset="0"/>
              </a:rPr>
              <a:t> yang </a:t>
            </a:r>
            <a:r>
              <a:rPr lang="en-ID" sz="2800" dirty="0" err="1">
                <a:latin typeface="Times Neue Roman" panose="020B0604020202020204" charset="0"/>
              </a:rPr>
              <a:t>ada</a:t>
            </a:r>
            <a:r>
              <a:rPr lang="en-ID" sz="2800" dirty="0">
                <a:latin typeface="Times Neue Roman" panose="020B0604020202020204" charset="0"/>
              </a:rPr>
              <a:t>, </a:t>
            </a:r>
            <a:r>
              <a:rPr lang="en-ID" sz="2800" dirty="0" err="1">
                <a:latin typeface="Times Neue Roman" panose="020B0604020202020204" charset="0"/>
              </a:rPr>
              <a:t>bahwa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tidak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ada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dokumen</a:t>
            </a:r>
            <a:r>
              <a:rPr lang="en-ID" sz="2800" dirty="0">
                <a:latin typeface="Times Neue Roman" panose="020B0604020202020204" charset="0"/>
              </a:rPr>
              <a:t> lain di </a:t>
            </a:r>
            <a:r>
              <a:rPr lang="en-ID" sz="2800" dirty="0" err="1">
                <a:latin typeface="Times Neue Roman" panose="020B0604020202020204" charset="0"/>
              </a:rPr>
              <a:t>luar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dokumen</a:t>
            </a:r>
            <a:r>
              <a:rPr lang="en-ID" sz="2800" dirty="0">
                <a:latin typeface="Times Neue Roman" panose="020B0604020202020204" charset="0"/>
              </a:rPr>
              <a:t> yang </a:t>
            </a:r>
            <a:r>
              <a:rPr lang="en-ID" sz="2800" dirty="0" err="1">
                <a:latin typeface="Times Neue Roman" panose="020B0604020202020204" charset="0"/>
              </a:rPr>
              <a:t>telah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dianalisa</a:t>
            </a:r>
            <a:r>
              <a:rPr lang="en-ID" sz="2800" dirty="0">
                <a:latin typeface="Times Neue Roman" panose="020B0604020202020204" charset="0"/>
              </a:rPr>
              <a:t> yang </a:t>
            </a:r>
            <a:r>
              <a:rPr lang="en-ID" sz="2800" dirty="0" err="1">
                <a:latin typeface="Times Neue Roman" panose="020B0604020202020204" charset="0"/>
              </a:rPr>
              <a:t>dapat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mempengaruhi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isi</a:t>
            </a:r>
            <a:r>
              <a:rPr lang="en-ID" sz="2800" dirty="0">
                <a:latin typeface="Times Neue Roman" panose="020B0604020202020204" charset="0"/>
              </a:rPr>
              <a:t> LO, dan </a:t>
            </a:r>
            <a:r>
              <a:rPr lang="en-ID" sz="2800" dirty="0" err="1">
                <a:latin typeface="Times Neue Roman" panose="020B0604020202020204" charset="0"/>
              </a:rPr>
              <a:t>bahwa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analisa</a:t>
            </a:r>
            <a:r>
              <a:rPr lang="en-ID" sz="2800" dirty="0">
                <a:latin typeface="Times Neue Roman" panose="020B0604020202020204" charset="0"/>
              </a:rPr>
              <a:t> LO </a:t>
            </a:r>
            <a:r>
              <a:rPr lang="en-ID" sz="2800" dirty="0" err="1">
                <a:latin typeface="Times Neue Roman" panose="020B0604020202020204" charset="0"/>
              </a:rPr>
              <a:t>dilakukan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berdasarkan</a:t>
            </a:r>
            <a:r>
              <a:rPr lang="en-ID" sz="2800" dirty="0">
                <a:latin typeface="Times Neue Roman" panose="020B0604020202020204" charset="0"/>
              </a:rPr>
              <a:t> </a:t>
            </a:r>
            <a:r>
              <a:rPr lang="en-ID" sz="2800" dirty="0" err="1">
                <a:latin typeface="Times Neue Roman" panose="020B0604020202020204" charset="0"/>
              </a:rPr>
              <a:t>hukum</a:t>
            </a:r>
            <a:r>
              <a:rPr lang="en-ID" sz="2800" dirty="0">
                <a:latin typeface="Times Neue Roman" panose="020B0604020202020204" charset="0"/>
              </a:rPr>
              <a:t> yang </a:t>
            </a:r>
            <a:r>
              <a:rPr lang="en-ID" sz="2800" dirty="0" err="1">
                <a:latin typeface="Times Neue Roman" panose="020B0604020202020204" charset="0"/>
              </a:rPr>
              <a:t>berlaku</a:t>
            </a:r>
            <a:r>
              <a:rPr lang="en-ID" sz="2800" dirty="0">
                <a:latin typeface="Times Neue Roman" panose="020B0604020202020204" charset="0"/>
              </a:rPr>
              <a:t> di Indonesia</a:t>
            </a:r>
            <a:br>
              <a:rPr lang="en-ID" sz="2800" dirty="0">
                <a:latin typeface="Times Neue Roman" panose="020B0604020202020204" charset="0"/>
              </a:rPr>
            </a:br>
            <a:endParaRPr lang="en-US" sz="2800" dirty="0">
              <a:latin typeface="Times Neue Roman" panose="020B060402020202020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54050D-3FEE-4EE2-93B4-017EB0D05A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78" r="8418"/>
          <a:stretch/>
        </p:blipFill>
        <p:spPr>
          <a:xfrm>
            <a:off x="6314302" y="880269"/>
            <a:ext cx="3058298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7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518312"/>
            <a:ext cx="17259300" cy="8031639"/>
            <a:chOff x="0" y="0"/>
            <a:chExt cx="5490351" cy="27168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16876"/>
            </a:xfrm>
            <a:custGeom>
              <a:avLst/>
              <a:gdLst/>
              <a:ahLst/>
              <a:cxnLst/>
              <a:rect l="l" t="t" r="r" b="b"/>
              <a:pathLst>
                <a:path w="5490351" h="2716876">
                  <a:moveTo>
                    <a:pt x="5365891" y="2716875"/>
                  </a:moveTo>
                  <a:lnTo>
                    <a:pt x="124460" y="2716875"/>
                  </a:lnTo>
                  <a:cubicBezTo>
                    <a:pt x="55880" y="2716875"/>
                    <a:pt x="0" y="2660996"/>
                    <a:pt x="0" y="25924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592416"/>
                  </a:lnTo>
                  <a:cubicBezTo>
                    <a:pt x="5490351" y="2660996"/>
                    <a:pt x="5434471" y="2716876"/>
                    <a:pt x="5365891" y="271687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389032"/>
            <a:ext cx="16230600" cy="1031686"/>
            <a:chOff x="0" y="0"/>
            <a:chExt cx="10389482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389482" cy="660400"/>
            </a:xfrm>
            <a:custGeom>
              <a:avLst/>
              <a:gdLst/>
              <a:ahLst/>
              <a:cxnLst/>
              <a:rect l="l" t="t" r="r" b="b"/>
              <a:pathLst>
                <a:path w="10389482" h="660400">
                  <a:moveTo>
                    <a:pt x="1026502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65022" y="0"/>
                  </a:lnTo>
                  <a:cubicBezTo>
                    <a:pt x="10333603" y="0"/>
                    <a:pt x="10389482" y="55880"/>
                    <a:pt x="10389482" y="124460"/>
                  </a:cubicBezTo>
                  <a:lnTo>
                    <a:pt x="10389482" y="535940"/>
                  </a:lnTo>
                  <a:cubicBezTo>
                    <a:pt x="10389482" y="604520"/>
                    <a:pt x="10333603" y="660400"/>
                    <a:pt x="10265022" y="660400"/>
                  </a:cubicBezTo>
                  <a:close/>
                </a:path>
              </a:pathLst>
            </a:custGeom>
            <a:solidFill>
              <a:srgbClr val="4C38F2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6172200"/>
            <a:ext cx="1828800" cy="36195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716850" y="1890051"/>
            <a:ext cx="14868847" cy="37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59"/>
              </a:lnSpc>
            </a:pPr>
            <a:r>
              <a:rPr lang="en-US" sz="3000" b="1" dirty="0">
                <a:solidFill>
                  <a:srgbClr val="191919"/>
                </a:solidFill>
                <a:latin typeface="Times Neue Roman"/>
              </a:rPr>
              <a:t>c. </a:t>
            </a:r>
            <a:r>
              <a:rPr lang="en-US" sz="3000" b="1" dirty="0" err="1">
                <a:solidFill>
                  <a:srgbClr val="191919"/>
                </a:solidFill>
                <a:latin typeface="Times Neue Roman"/>
              </a:rPr>
              <a:t>Langkah</a:t>
            </a:r>
            <a:r>
              <a:rPr lang="en-US" sz="3000" b="1" dirty="0">
                <a:solidFill>
                  <a:srgbClr val="191919"/>
                </a:solidFill>
                <a:latin typeface="Times Neue Roman"/>
              </a:rPr>
              <a:t> </a:t>
            </a:r>
            <a:r>
              <a:rPr lang="en-US" sz="3000" b="1" dirty="0" err="1">
                <a:solidFill>
                  <a:srgbClr val="191919"/>
                </a:solidFill>
                <a:latin typeface="Times Neue Roman"/>
              </a:rPr>
              <a:t>Awal</a:t>
            </a:r>
            <a:endParaRPr lang="en-US" sz="3000" b="1" dirty="0">
              <a:solidFill>
                <a:srgbClr val="191919"/>
              </a:solidFill>
              <a:latin typeface="Times Neue Rom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16850" y="381000"/>
            <a:ext cx="9712034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95400" lvl="1" indent="-647700">
              <a:lnSpc>
                <a:spcPts val="7800"/>
              </a:lnSpc>
              <a:buFont typeface="Arial"/>
              <a:buChar char="•"/>
            </a:pPr>
            <a:r>
              <a:rPr lang="en-US" sz="6000" spc="60">
                <a:solidFill>
                  <a:srgbClr val="FFFFFF"/>
                </a:solidFill>
                <a:latin typeface="Times Neue Roman"/>
              </a:rPr>
              <a:t>PENDAHULUAN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09576" y="2688618"/>
            <a:ext cx="16230600" cy="5950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4689" lvl="1" indent="-457200">
              <a:lnSpc>
                <a:spcPts val="2859"/>
              </a:lnSpc>
              <a:buFont typeface="+mj-lt"/>
              <a:buAutoNum type="arabicPeriod"/>
            </a:pP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Memastikan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permintaan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tertulis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dari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Calon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Klien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=&gt; SULIT DILAKUKAN;</a:t>
            </a:r>
          </a:p>
          <a:p>
            <a:pPr marL="694689" lvl="1" indent="-457200">
              <a:lnSpc>
                <a:spcPts val="2859"/>
              </a:lnSpc>
              <a:buFont typeface="+mj-lt"/>
              <a:buAutoNum type="arabicPeriod"/>
            </a:pPr>
            <a:endParaRPr lang="id-ID" sz="2800" dirty="0">
              <a:solidFill>
                <a:srgbClr val="191919"/>
              </a:solidFill>
              <a:latin typeface="Times Neue Roman" charset="0"/>
            </a:endParaRPr>
          </a:p>
          <a:p>
            <a:pPr marL="694689" lvl="1" indent="-457200">
              <a:lnSpc>
                <a:spcPts val="2859"/>
              </a:lnSpc>
              <a:buFont typeface="+mj-lt"/>
              <a:buAutoNum type="arabicPeriod"/>
            </a:pP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Negosiasi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masalah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honorarium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advokat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=&gt; SULIT DILAKUKAN;</a:t>
            </a:r>
          </a:p>
          <a:p>
            <a:pPr marL="694689" lvl="1" indent="-457200">
              <a:lnSpc>
                <a:spcPts val="2859"/>
              </a:lnSpc>
              <a:buFont typeface="+mj-lt"/>
              <a:buAutoNum type="arabicPeriod"/>
            </a:pPr>
            <a:endParaRPr lang="id-ID" sz="2800" dirty="0">
              <a:solidFill>
                <a:srgbClr val="191919"/>
              </a:solidFill>
              <a:latin typeface="Times Neue Roman" charset="0"/>
            </a:endParaRPr>
          </a:p>
          <a:p>
            <a:pPr marL="694689" lvl="1" indent="-457200">
              <a:lnSpc>
                <a:spcPts val="2859"/>
              </a:lnSpc>
              <a:buFont typeface="+mj-lt"/>
              <a:buAutoNum type="arabicPeriod"/>
            </a:pP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Caranya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: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Menginvetarisir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dokumen-dokumen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sebagai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data-data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yuridis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,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terlebih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dahulu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mintakan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fotocopy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berkas-berkas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terkait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perkara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yang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akan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dikaji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dan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dianalisis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;</a:t>
            </a:r>
          </a:p>
          <a:p>
            <a:pPr marL="694689" lvl="1" indent="-457200">
              <a:lnSpc>
                <a:spcPts val="2859"/>
              </a:lnSpc>
              <a:buFont typeface="+mj-lt"/>
              <a:buAutoNum type="arabicPeriod"/>
            </a:pPr>
            <a:endParaRPr lang="id-ID" sz="2800" dirty="0">
              <a:solidFill>
                <a:srgbClr val="191919"/>
              </a:solidFill>
              <a:latin typeface="Times Neue Roman" charset="0"/>
            </a:endParaRPr>
          </a:p>
          <a:p>
            <a:pPr marL="694689" lvl="1" indent="-457200">
              <a:lnSpc>
                <a:spcPts val="2859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Setelah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mendapatkan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dokumen-dokumentersebut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,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barulah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dapat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dimintakan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permintaan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tertulis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dari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Calon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Klien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dengan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mempersiapkan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format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permintaannya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yang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ditandatangani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Calon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Klien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sebagai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persetujuan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dan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dasar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menagih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honorarium;</a:t>
            </a:r>
          </a:p>
          <a:p>
            <a:pPr marL="694689" lvl="1" indent="-457200">
              <a:lnSpc>
                <a:spcPts val="2859"/>
              </a:lnSpc>
              <a:buFont typeface="+mj-lt"/>
              <a:buAutoNum type="arabicPeriod"/>
            </a:pPr>
            <a:endParaRPr lang="id-ID" sz="2800" dirty="0">
              <a:solidFill>
                <a:srgbClr val="191919"/>
              </a:solidFill>
              <a:latin typeface="Times Neue Roman" charset="0"/>
            </a:endParaRPr>
          </a:p>
          <a:p>
            <a:pPr marL="694689" lvl="1" indent="-457200">
              <a:lnSpc>
                <a:spcPts val="2859"/>
              </a:lnSpc>
              <a:buFont typeface="+mj-lt"/>
              <a:buAutoNum type="arabicPeriod"/>
            </a:pP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Pekerjaan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pembuatan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i="1" dirty="0">
                <a:solidFill>
                  <a:srgbClr val="191919"/>
                </a:solidFill>
                <a:latin typeface="Times Neue Roman" charset="0"/>
              </a:rPr>
              <a:t>Legal Opinion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dapat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dilaksanakan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setelah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persetujuan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ditandatangani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ataupun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setelah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negosiasi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honorarium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mencapai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kesepakatan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,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tergantung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situasi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dan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kondisi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 di </a:t>
            </a:r>
            <a:r>
              <a:rPr lang="en-US" sz="2800" dirty="0" err="1">
                <a:solidFill>
                  <a:srgbClr val="191919"/>
                </a:solidFill>
                <a:latin typeface="Times Neue Roman" charset="0"/>
              </a:rPr>
              <a:t>lapangan</a:t>
            </a:r>
            <a:r>
              <a:rPr lang="en-US" sz="2800" dirty="0">
                <a:solidFill>
                  <a:srgbClr val="191919"/>
                </a:solidFill>
                <a:latin typeface="Times Neue Roman" charset="0"/>
              </a:rPr>
              <a:t>.</a:t>
            </a:r>
            <a:endParaRPr lang="id-ID" sz="2800" dirty="0">
              <a:solidFill>
                <a:srgbClr val="191919"/>
              </a:solidFill>
              <a:latin typeface="Times Neue Roman" charset="0"/>
            </a:endParaRPr>
          </a:p>
          <a:p>
            <a:pPr marL="694689" lvl="1" indent="-457200">
              <a:lnSpc>
                <a:spcPts val="2859"/>
              </a:lnSpc>
              <a:buFont typeface="+mj-lt"/>
              <a:buAutoNum type="arabicPeriod"/>
            </a:pPr>
            <a:endParaRPr lang="id-ID" sz="2800" dirty="0">
              <a:solidFill>
                <a:srgbClr val="191919"/>
              </a:solidFill>
              <a:latin typeface="Times Neue Roman" charset="0"/>
            </a:endParaRPr>
          </a:p>
          <a:p>
            <a:pPr marL="694689" lvl="1" indent="-457200">
              <a:lnSpc>
                <a:spcPts val="2859"/>
              </a:lnSpc>
              <a:buFont typeface="+mj-lt"/>
              <a:buAutoNum type="arabicPeriod"/>
            </a:pPr>
            <a:r>
              <a:rPr lang="id-ID" sz="2800" dirty="0">
                <a:solidFill>
                  <a:srgbClr val="191919"/>
                </a:solidFill>
                <a:latin typeface="Times Neue Roman" charset="0"/>
              </a:rPr>
              <a:t>Perhatikan “sindiran” masa kini yang dialamatkan pada para ahli ataupun pengacara yang membutuhkan LO dalam penyelesaian kasus yang dihadapi</a:t>
            </a:r>
            <a:endParaRPr lang="en-US" sz="2800" dirty="0">
              <a:solidFill>
                <a:srgbClr val="191919"/>
              </a:solidFill>
              <a:latin typeface="Times Neue Roman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89032"/>
            <a:ext cx="16230600" cy="1031686"/>
            <a:chOff x="0" y="0"/>
            <a:chExt cx="10389482" cy="66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89482" cy="660400"/>
            </a:xfrm>
            <a:custGeom>
              <a:avLst/>
              <a:gdLst/>
              <a:ahLst/>
              <a:cxnLst/>
              <a:rect l="l" t="t" r="r" b="b"/>
              <a:pathLst>
                <a:path w="10389482" h="660400">
                  <a:moveTo>
                    <a:pt x="1026502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65022" y="0"/>
                  </a:lnTo>
                  <a:cubicBezTo>
                    <a:pt x="10333603" y="0"/>
                    <a:pt x="10389482" y="55880"/>
                    <a:pt x="10389482" y="124460"/>
                  </a:cubicBezTo>
                  <a:lnTo>
                    <a:pt x="10389482" y="535940"/>
                  </a:lnTo>
                  <a:cubicBezTo>
                    <a:pt x="10389482" y="604520"/>
                    <a:pt x="10333603" y="660400"/>
                    <a:pt x="10265022" y="660400"/>
                  </a:cubicBezTo>
                  <a:close/>
                </a:path>
              </a:pathLst>
            </a:custGeom>
            <a:solidFill>
              <a:srgbClr val="4C38F2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58999" y="8420100"/>
            <a:ext cx="3327355" cy="18669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716850" y="1702051"/>
            <a:ext cx="14868847" cy="382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59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Maksud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Penelusuran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endParaRPr lang="en-US" sz="3200" b="1" dirty="0">
              <a:solidFill>
                <a:srgbClr val="191919"/>
              </a:solidFill>
              <a:latin typeface="Times Neue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16850" y="381000"/>
            <a:ext cx="13826861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6000" spc="60">
                <a:solidFill>
                  <a:srgbClr val="FFFFFF"/>
                </a:solidFill>
                <a:latin typeface="Times Neue Roman"/>
              </a:rPr>
              <a:t>2. PENELUSURAN DOKUMEN HUKUM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0" y="2325959"/>
            <a:ext cx="18186355" cy="2216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4689" lvl="1" indent="-457200">
              <a:lnSpc>
                <a:spcPts val="2859"/>
              </a:lnSpc>
              <a:buFont typeface="+mj-lt"/>
              <a:buAutoNum type="arabicPeriod"/>
            </a:pP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Tugas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profesi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advokat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,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selalu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bersentuhan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dengan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kliennya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.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Umumnya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,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Klien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selain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menyampaikan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secara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lisan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,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juga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menyampaikan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sejumlah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dokumen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untuk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dipelajari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. Akan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tetapi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,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lebih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sering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terjadi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,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sesuai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dengan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budaya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(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suka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becakap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) di Indonesia,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Klien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sering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hanya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menyampaikan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masalahnya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secara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lisan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,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tanpa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disertai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dokumen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.</a:t>
            </a:r>
          </a:p>
          <a:p>
            <a:pPr marL="694689" lvl="1" indent="-457200">
              <a:lnSpc>
                <a:spcPts val="2859"/>
              </a:lnSpc>
              <a:buFont typeface="+mj-lt"/>
              <a:buAutoNum type="arabicPeriod"/>
            </a:pP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Pendapat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Klien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secara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lisan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tsb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,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perlu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dilakukan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i="1" dirty="0">
                <a:solidFill>
                  <a:srgbClr val="191919"/>
                </a:solidFill>
                <a:latin typeface="Times Neue Roman" charset="0"/>
              </a:rPr>
              <a:t>cross check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dengan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dokumen-dokumen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yang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juga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diserahkannya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.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Tujuannya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memverifikasi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data. </a:t>
            </a:r>
          </a:p>
          <a:p>
            <a:pPr marL="694689" lvl="1" indent="-457200">
              <a:lnSpc>
                <a:spcPts val="2859"/>
              </a:lnSpc>
              <a:buFont typeface="+mj-lt"/>
              <a:buAutoNum type="arabicPeriod"/>
            </a:pP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Verifikasi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dokumen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penting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dilakukan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bertujuan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memilah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mana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yang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hukum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dan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mana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yang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bukan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ue Roman" charset="0"/>
              </a:rPr>
              <a:t>hukum</a:t>
            </a:r>
            <a:r>
              <a:rPr lang="en-US" sz="2400" dirty="0">
                <a:solidFill>
                  <a:srgbClr val="191919"/>
                </a:solidFill>
                <a:latin typeface="Times Neue Roman" charset="0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09576" y="4972153"/>
            <a:ext cx="14868847" cy="382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59"/>
              </a:lnSpc>
            </a:pPr>
            <a:r>
              <a:rPr lang="en-US" sz="3200" b="1" dirty="0">
                <a:solidFill>
                  <a:srgbClr val="191919"/>
                </a:solidFill>
                <a:latin typeface="Times Neue Roman" charset="0"/>
              </a:rPr>
              <a:t>b. </a:t>
            </a:r>
            <a:r>
              <a:rPr lang="en-US" sz="3200" b="1" dirty="0" err="1">
                <a:solidFill>
                  <a:srgbClr val="191919"/>
                </a:solidFill>
                <a:latin typeface="Times Neue Roman" charset="0"/>
              </a:rPr>
              <a:t>Manfaat</a:t>
            </a:r>
            <a:r>
              <a:rPr lang="en-US" sz="3200" b="1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Times Neue Roman" charset="0"/>
              </a:rPr>
              <a:t>Penelusuran</a:t>
            </a:r>
            <a:r>
              <a:rPr lang="en-US" sz="3200" b="1" dirty="0">
                <a:solidFill>
                  <a:srgbClr val="191919"/>
                </a:solidFill>
                <a:latin typeface="Times Neue Roman" charset="0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Times Neue Roman" charset="0"/>
              </a:rPr>
              <a:t>Hukum</a:t>
            </a:r>
            <a:endParaRPr lang="en-US" sz="3200" b="1" dirty="0">
              <a:solidFill>
                <a:srgbClr val="191919"/>
              </a:solidFill>
              <a:latin typeface="Times Neue Roman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1645" y="5520544"/>
            <a:ext cx="18084710" cy="3147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9462" lvl="1" indent="-457200" defTabSz="904524">
              <a:spcBef>
                <a:spcPts val="495"/>
              </a:spcBef>
              <a:buFont typeface="+mj-lt"/>
              <a:buAutoNum type="arabicPeriod"/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Berbekal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dokumen-dokumen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diserahkan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tbs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menyampaikan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hal-hal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sekali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Advokat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HARGAILAH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disampaikan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09462" lvl="1" indent="-457200" defTabSz="904524">
              <a:spcBef>
                <a:spcPts val="495"/>
              </a:spcBef>
              <a:buFont typeface="+mj-lt"/>
              <a:buAutoNum type="arabicPeriod"/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Selanjutnya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penelusuran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peraturan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perundang-undangan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terkait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permasalahan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dihadapi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09462" lvl="1" indent="-457200" defTabSz="904524">
              <a:spcBef>
                <a:spcPts val="495"/>
              </a:spcBef>
              <a:buFont typeface="+mj-lt"/>
              <a:buAutoNum type="arabicPeriod"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Gregory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Churcill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(1988):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Penelusuran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tidaklah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menyelesaikan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dihadapi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penelusuran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tsb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diharapkan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menemukan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penyelesaian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909462" lvl="1" indent="-457200" defTabSz="904524">
              <a:spcBef>
                <a:spcPts val="495"/>
              </a:spcBef>
              <a:buFont typeface="+mj-lt"/>
              <a:buAutoNum type="arabicPeriod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Malcolm Gladwell: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10.000 jam =&gt; “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ahli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id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diinginkan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mempelajarinya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10.000 jam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89032"/>
            <a:ext cx="16230600" cy="1031686"/>
            <a:chOff x="0" y="0"/>
            <a:chExt cx="10389482" cy="66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89482" cy="660400"/>
            </a:xfrm>
            <a:custGeom>
              <a:avLst/>
              <a:gdLst/>
              <a:ahLst/>
              <a:cxnLst/>
              <a:rect l="l" t="t" r="r" b="b"/>
              <a:pathLst>
                <a:path w="10389482" h="660400">
                  <a:moveTo>
                    <a:pt x="1026502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65022" y="0"/>
                  </a:lnTo>
                  <a:cubicBezTo>
                    <a:pt x="10333603" y="0"/>
                    <a:pt x="10389482" y="55880"/>
                    <a:pt x="10389482" y="124460"/>
                  </a:cubicBezTo>
                  <a:lnTo>
                    <a:pt x="10389482" y="535940"/>
                  </a:lnTo>
                  <a:cubicBezTo>
                    <a:pt x="10389482" y="604520"/>
                    <a:pt x="10333603" y="660400"/>
                    <a:pt x="10265022" y="660400"/>
                  </a:cubicBezTo>
                  <a:close/>
                </a:path>
              </a:pathLst>
            </a:custGeom>
            <a:solidFill>
              <a:srgbClr val="4C38F2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040369" y="4843564"/>
            <a:ext cx="8247631" cy="544343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716850" y="1702051"/>
            <a:ext cx="14868847" cy="380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59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Penelusuran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Diperlukan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Memetakan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Kasus</a:t>
            </a:r>
            <a:endParaRPr lang="en-US" sz="3200" b="1" dirty="0">
              <a:solidFill>
                <a:srgbClr val="191919"/>
              </a:solidFill>
              <a:latin typeface="Times Neue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16850" y="381000"/>
            <a:ext cx="13826861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6000" spc="60">
                <a:solidFill>
                  <a:srgbClr val="FFFFFF"/>
                </a:solidFill>
                <a:latin typeface="Times Neue Roman"/>
              </a:rPr>
              <a:t>2. PENELUSURAN DOKUMEN HUKUM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0" y="2144984"/>
            <a:ext cx="18211800" cy="46294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65138" lvl="1" indent="-344488" defTabSz="904524">
              <a:spcBef>
                <a:spcPts val="495"/>
              </a:spcBef>
              <a:buFont typeface="+mj-lt"/>
              <a:buAutoNum type="arabicPeriod"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Penelusuran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memanfaatkan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perpustakaan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pribadi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65138" lvl="1" indent="-344488" defTabSz="904524">
              <a:spcBef>
                <a:spcPts val="495"/>
              </a:spcBef>
              <a:buFont typeface="+mj-lt"/>
              <a:buAutoNum type="arabicPeriod"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Langkah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menyediakan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text book,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jurnal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nasional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peraturan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perundang-undangan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sebagainya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65138" lvl="1" indent="-344488" defTabSz="904524">
              <a:spcBef>
                <a:spcPts val="495"/>
              </a:spcBef>
              <a:buFont typeface="+mj-lt"/>
              <a:buAutoNum type="arabicPeriod"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Penelusuran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browsing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syarat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referensinya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penulisnya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bidangnya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permasalahan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persaingan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Asosiasi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Persaingan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Usaha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Ningrum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Natasya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Sirait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65138" lvl="1" indent="-344488" defTabSz="904524">
              <a:spcBef>
                <a:spcPts val="495"/>
              </a:spcBef>
              <a:buFont typeface="+mj-lt"/>
              <a:buAutoNum type="arabicPeriod"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bidang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terkait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permasalahan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65138" lvl="1" indent="-344488" defTabSz="904524">
              <a:spcBef>
                <a:spcPts val="495"/>
              </a:spcBef>
              <a:buFont typeface="+mj-lt"/>
              <a:buAutoNum type="arabicPeriod"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sekunder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Soemitro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R.H., (1988),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primer,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sekunder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tertier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65138" lvl="1" indent="-344488" defTabSz="904524">
              <a:spcBef>
                <a:spcPts val="495"/>
              </a:spcBef>
              <a:buFont typeface="+mj-lt"/>
              <a:buAutoNum type="arabicPeriod"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Intinya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800" dirty="0">
              <a:solidFill>
                <a:srgbClr val="191919"/>
              </a:solidFill>
              <a:latin typeface="Arim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28601" y="7498722"/>
            <a:ext cx="11734800" cy="374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59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Maksud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Pendokumentasian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Bahan-bahan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endParaRPr lang="en-US" sz="3200" b="1" dirty="0">
              <a:solidFill>
                <a:srgbClr val="191919"/>
              </a:solidFill>
              <a:latin typeface="Arim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49" y="8074990"/>
            <a:ext cx="10464394" cy="1787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0862" lvl="1" indent="-228600" defTabSz="904524">
              <a:spcBef>
                <a:spcPts val="495"/>
              </a:spcBef>
              <a:buFont typeface="+mj-lt"/>
              <a:buAutoNum type="arabicPeriod"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internal,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dokumentasi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memudahkan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pekerjaan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680862" lvl="1" indent="-228600" defTabSz="904524">
              <a:spcBef>
                <a:spcPts val="495"/>
              </a:spcBef>
              <a:buFont typeface="+mj-lt"/>
              <a:buAutoNum type="arabicPeriod"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eksternal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berkaitan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ditangani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191919"/>
              </a:solidFill>
              <a:latin typeface="Arim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2317</Words>
  <Application>Microsoft Office PowerPoint</Application>
  <PresentationFormat>Custom</PresentationFormat>
  <Paragraphs>224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Times Neue Roman Bold</vt:lpstr>
      <vt:lpstr>Arimo</vt:lpstr>
      <vt:lpstr>Times New Roman</vt:lpstr>
      <vt:lpstr>Arial</vt:lpstr>
      <vt:lpstr>Times Neue Roman</vt:lpstr>
      <vt:lpstr>Wingdings</vt:lpstr>
      <vt:lpstr>Muli Bold Bold</vt:lpstr>
      <vt:lpstr>Courier New</vt:lpstr>
      <vt:lpstr>Muli Regular Bold</vt:lpstr>
      <vt:lpstr>Calibri</vt:lpstr>
      <vt:lpstr>Office Theme</vt:lpstr>
      <vt:lpstr>PowerPoint Presentation</vt:lpstr>
      <vt:lpstr>PowerPoint Presentation</vt:lpstr>
      <vt:lpstr>PowerPoint Presentation</vt:lpstr>
      <vt:lpstr>Legal Opinion</vt:lpstr>
      <vt:lpstr>Tujuan Pembuatan LO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Point-Point Diskusi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paparan bu ningrum</dc:title>
  <dc:creator>ASUS</dc:creator>
  <cp:lastModifiedBy>ningrum sirait</cp:lastModifiedBy>
  <cp:revision>14</cp:revision>
  <dcterms:created xsi:type="dcterms:W3CDTF">2006-08-16T00:00:00Z</dcterms:created>
  <dcterms:modified xsi:type="dcterms:W3CDTF">2021-11-15T06:43:41Z</dcterms:modified>
  <dc:identifier>DAEviHB5dQk</dc:identifier>
</cp:coreProperties>
</file>